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</p:sldMasterIdLst>
  <p:notesMasterIdLst>
    <p:notesMasterId r:id="rId33"/>
  </p:notesMasterIdLst>
  <p:sldIdLst>
    <p:sldId id="390" r:id="rId2"/>
    <p:sldId id="299" r:id="rId3"/>
    <p:sldId id="1268" r:id="rId4"/>
    <p:sldId id="1267" r:id="rId5"/>
    <p:sldId id="873" r:id="rId6"/>
    <p:sldId id="1252" r:id="rId7"/>
    <p:sldId id="1254" r:id="rId8"/>
    <p:sldId id="1255" r:id="rId9"/>
    <p:sldId id="1256" r:id="rId10"/>
    <p:sldId id="393" r:id="rId11"/>
    <p:sldId id="1238" r:id="rId12"/>
    <p:sldId id="1258" r:id="rId13"/>
    <p:sldId id="1269" r:id="rId14"/>
    <p:sldId id="1240" r:id="rId15"/>
    <p:sldId id="1257" r:id="rId16"/>
    <p:sldId id="1241" r:id="rId17"/>
    <p:sldId id="1259" r:id="rId18"/>
    <p:sldId id="1242" r:id="rId19"/>
    <p:sldId id="1260" r:id="rId20"/>
    <p:sldId id="1243" r:id="rId21"/>
    <p:sldId id="1266" r:id="rId22"/>
    <p:sldId id="1244" r:id="rId23"/>
    <p:sldId id="1263" r:id="rId24"/>
    <p:sldId id="1264" r:id="rId25"/>
    <p:sldId id="1265" r:id="rId26"/>
    <p:sldId id="1247" r:id="rId27"/>
    <p:sldId id="1251" r:id="rId28"/>
    <p:sldId id="1249" r:id="rId29"/>
    <p:sldId id="1262" r:id="rId30"/>
    <p:sldId id="1248" r:id="rId31"/>
    <p:sldId id="1239" r:id="rId32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gan-Olvera, Ashley" initials="MOA" lastIdx="1" clrIdx="0">
    <p:extLst>
      <p:ext uri="{19B8F6BF-5375-455C-9EA6-DF929625EA0E}">
        <p15:presenceInfo xmlns:p15="http://schemas.microsoft.com/office/powerpoint/2012/main" userId="S::arm001@SHSU.EDU::193f724d-737e-4fed-b4da-59aab653e60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CE1"/>
    <a:srgbClr val="2D2A19"/>
    <a:srgbClr val="ECF1E7"/>
    <a:srgbClr val="4E120A"/>
    <a:srgbClr val="B85808"/>
    <a:srgbClr val="800000"/>
    <a:srgbClr val="523F69"/>
    <a:srgbClr val="5E5A24"/>
    <a:srgbClr val="702316"/>
    <a:srgbClr val="8B25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E560D8-3B0D-4EED-94C0-56AF8F94CEF2}" v="11" dt="2025-07-15T01:41:58.7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22" autoAdjust="0"/>
    <p:restoredTop sz="78387" autoAdjust="0"/>
  </p:normalViewPr>
  <p:slideViewPr>
    <p:cSldViewPr snapToGrid="0" snapToObjects="1">
      <p:cViewPr varScale="1">
        <p:scale>
          <a:sx n="87" d="100"/>
          <a:sy n="87" d="100"/>
        </p:scale>
        <p:origin x="123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312"/>
    </p:cViewPr>
  </p:outlineViewPr>
  <p:notesTextViewPr>
    <p:cViewPr>
      <p:scale>
        <a:sx n="100" d="100"/>
        <a:sy n="100" d="100"/>
      </p:scale>
      <p:origin x="0" y="-1032"/>
    </p:cViewPr>
  </p:notesTextViewPr>
  <p:sorterViewPr>
    <p:cViewPr>
      <p:scale>
        <a:sx n="80" d="100"/>
        <a:sy n="80" d="100"/>
      </p:scale>
      <p:origin x="0" y="517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ia, Maureen" userId="18aa198e-8c5e-472d-b26f-cb6d33292fac" providerId="ADAL" clId="{1EE560D8-3B0D-4EED-94C0-56AF8F94CEF2}"/>
    <pc:docChg chg="custSel addSld modSld sldOrd">
      <pc:chgData name="Victoria, Maureen" userId="18aa198e-8c5e-472d-b26f-cb6d33292fac" providerId="ADAL" clId="{1EE560D8-3B0D-4EED-94C0-56AF8F94CEF2}" dt="2025-07-15T03:33:14.794" v="468" actId="20577"/>
      <pc:docMkLst>
        <pc:docMk/>
      </pc:docMkLst>
      <pc:sldChg chg="modSp mod">
        <pc:chgData name="Victoria, Maureen" userId="18aa198e-8c5e-472d-b26f-cb6d33292fac" providerId="ADAL" clId="{1EE560D8-3B0D-4EED-94C0-56AF8F94CEF2}" dt="2025-07-15T03:33:14.794" v="468" actId="20577"/>
        <pc:sldMkLst>
          <pc:docMk/>
          <pc:sldMk cId="1645072476" sldId="1248"/>
        </pc:sldMkLst>
        <pc:spChg chg="mod">
          <ac:chgData name="Victoria, Maureen" userId="18aa198e-8c5e-472d-b26f-cb6d33292fac" providerId="ADAL" clId="{1EE560D8-3B0D-4EED-94C0-56AF8F94CEF2}" dt="2025-07-15T03:33:14.794" v="468" actId="20577"/>
          <ac:spMkLst>
            <pc:docMk/>
            <pc:sldMk cId="1645072476" sldId="1248"/>
            <ac:spMk id="3" creationId="{00000000-0000-0000-0000-000000000000}"/>
          </ac:spMkLst>
        </pc:spChg>
      </pc:sldChg>
      <pc:sldChg chg="addSp modSp new mod modNotesTx">
        <pc:chgData name="Victoria, Maureen" userId="18aa198e-8c5e-472d-b26f-cb6d33292fac" providerId="ADAL" clId="{1EE560D8-3B0D-4EED-94C0-56AF8F94CEF2}" dt="2025-07-15T01:43:56.765" v="289" actId="20577"/>
        <pc:sldMkLst>
          <pc:docMk/>
          <pc:sldMk cId="2922191492" sldId="1267"/>
        </pc:sldMkLst>
        <pc:spChg chg="mod">
          <ac:chgData name="Victoria, Maureen" userId="18aa198e-8c5e-472d-b26f-cb6d33292fac" providerId="ADAL" clId="{1EE560D8-3B0D-4EED-94C0-56AF8F94CEF2}" dt="2025-07-14T23:20:41.164" v="29" actId="20577"/>
          <ac:spMkLst>
            <pc:docMk/>
            <pc:sldMk cId="2922191492" sldId="1267"/>
            <ac:spMk id="2" creationId="{9A845A0D-D09C-FA3A-7326-3C43CA1D93E0}"/>
          </ac:spMkLst>
        </pc:spChg>
        <pc:spChg chg="mod">
          <ac:chgData name="Victoria, Maureen" userId="18aa198e-8c5e-472d-b26f-cb6d33292fac" providerId="ADAL" clId="{1EE560D8-3B0D-4EED-94C0-56AF8F94CEF2}" dt="2025-07-15T01:43:56.765" v="289" actId="20577"/>
          <ac:spMkLst>
            <pc:docMk/>
            <pc:sldMk cId="2922191492" sldId="1267"/>
            <ac:spMk id="3" creationId="{B03854CA-E7C8-2FAA-983A-C6E5660D311E}"/>
          </ac:spMkLst>
        </pc:spChg>
        <pc:picChg chg="add mod">
          <ac:chgData name="Victoria, Maureen" userId="18aa198e-8c5e-472d-b26f-cb6d33292fac" providerId="ADAL" clId="{1EE560D8-3B0D-4EED-94C0-56AF8F94CEF2}" dt="2025-07-14T23:20:33.089" v="4" actId="1076"/>
          <ac:picMkLst>
            <pc:docMk/>
            <pc:sldMk cId="2922191492" sldId="1267"/>
            <ac:picMk id="1026" creationId="{F6ABA531-8B20-25C3-3374-E54D5B1592A5}"/>
          </ac:picMkLst>
        </pc:picChg>
      </pc:sldChg>
      <pc:sldChg chg="addSp delSp modSp new mod ord">
        <pc:chgData name="Victoria, Maureen" userId="18aa198e-8c5e-472d-b26f-cb6d33292fac" providerId="ADAL" clId="{1EE560D8-3B0D-4EED-94C0-56AF8F94CEF2}" dt="2025-07-15T01:43:26.387" v="277" actId="1076"/>
        <pc:sldMkLst>
          <pc:docMk/>
          <pc:sldMk cId="225688425" sldId="1268"/>
        </pc:sldMkLst>
        <pc:spChg chg="del">
          <ac:chgData name="Victoria, Maureen" userId="18aa198e-8c5e-472d-b26f-cb6d33292fac" providerId="ADAL" clId="{1EE560D8-3B0D-4EED-94C0-56AF8F94CEF2}" dt="2025-07-15T01:42:24.278" v="198" actId="478"/>
          <ac:spMkLst>
            <pc:docMk/>
            <pc:sldMk cId="225688425" sldId="1268"/>
            <ac:spMk id="2" creationId="{73A9B88F-7B3C-F198-2FA6-DE7EEC9950CC}"/>
          </ac:spMkLst>
        </pc:spChg>
        <pc:spChg chg="mod">
          <ac:chgData name="Victoria, Maureen" userId="18aa198e-8c5e-472d-b26f-cb6d33292fac" providerId="ADAL" clId="{1EE560D8-3B0D-4EED-94C0-56AF8F94CEF2}" dt="2025-07-15T01:42:45.104" v="243" actId="20577"/>
          <ac:spMkLst>
            <pc:docMk/>
            <pc:sldMk cId="225688425" sldId="1268"/>
            <ac:spMk id="3" creationId="{8CE8667C-ABAC-49DC-E5B8-D29F6AC4E3A2}"/>
          </ac:spMkLst>
        </pc:spChg>
        <pc:spChg chg="add mod">
          <ac:chgData name="Victoria, Maureen" userId="18aa198e-8c5e-472d-b26f-cb6d33292fac" providerId="ADAL" clId="{1EE560D8-3B0D-4EED-94C0-56AF8F94CEF2}" dt="2025-07-15T01:43:26.387" v="277" actId="1076"/>
          <ac:spMkLst>
            <pc:docMk/>
            <pc:sldMk cId="225688425" sldId="1268"/>
            <ac:spMk id="5" creationId="{C3433924-A80C-AD35-13E7-E70F077A82A3}"/>
          </ac:spMkLst>
        </pc:spChg>
      </pc:sldChg>
      <pc:sldChg chg="modSp new mod">
        <pc:chgData name="Victoria, Maureen" userId="18aa198e-8c5e-472d-b26f-cb6d33292fac" providerId="ADAL" clId="{1EE560D8-3B0D-4EED-94C0-56AF8F94CEF2}" dt="2025-07-15T03:32:31.088" v="457" actId="20577"/>
        <pc:sldMkLst>
          <pc:docMk/>
          <pc:sldMk cId="2918526253" sldId="1269"/>
        </pc:sldMkLst>
        <pc:spChg chg="mod">
          <ac:chgData name="Victoria, Maureen" userId="18aa198e-8c5e-472d-b26f-cb6d33292fac" providerId="ADAL" clId="{1EE560D8-3B0D-4EED-94C0-56AF8F94CEF2}" dt="2025-07-15T03:21:58.150" v="315" actId="20577"/>
          <ac:spMkLst>
            <pc:docMk/>
            <pc:sldMk cId="2918526253" sldId="1269"/>
            <ac:spMk id="2" creationId="{6CB4878E-D213-8CDE-7DB5-89A0C203A04F}"/>
          </ac:spMkLst>
        </pc:spChg>
        <pc:spChg chg="mod">
          <ac:chgData name="Victoria, Maureen" userId="18aa198e-8c5e-472d-b26f-cb6d33292fac" providerId="ADAL" clId="{1EE560D8-3B0D-4EED-94C0-56AF8F94CEF2}" dt="2025-07-15T03:32:31.088" v="457" actId="20577"/>
          <ac:spMkLst>
            <pc:docMk/>
            <pc:sldMk cId="2918526253" sldId="1269"/>
            <ac:spMk id="3" creationId="{8563496E-0F77-8C4E-D2A6-F8FF468CBB9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24CFDDEE-B003-E047-8C72-0C8FB589A3B1}" type="datetimeFigureOut">
              <a:rPr lang="en-US" smtClean="0"/>
              <a:t>8/15/25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21D0D7F5-E8C8-5E4B-9195-D6A3FAAC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76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mimages.org/browse/detail.cfm?imgnum=2515036#collapseseve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pmimages.org/browse/detail.cfm?imgnum=5284050#collapseseven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mimages.org/browse/detail.cfm?imgnum=5378034#collapseseve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ipmimages.org/browse/detail.cfm?imgnum=5016062#collapseseven" TargetMode="External"/><Relationship Id="rId4" Type="http://schemas.openxmlformats.org/officeDocument/2006/relationships/hyperlink" Target="https://www.ipmimages.org/browse/detail.cfm?imgnum=1269001#collapseseven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estryimages.org/browse/detail.cfm?imgnum=2117014#collapseseve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orestryimages.org/browse/detail.cfm?imgnum=1292024#collapseseven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asive.org/browse/detail.cfm?imgnum=5540887#collapseseven" TargetMode="External"/><Relationship Id="rId7" Type="http://schemas.openxmlformats.org/officeDocument/2006/relationships/hyperlink" Target="https://www.invasive.org/browse/detail.cfm?imgnum=5208085#collapseseve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invasive.org/browse/detail.cfm?imgnum=5540958#collapseseven" TargetMode="External"/><Relationship Id="rId5" Type="http://schemas.openxmlformats.org/officeDocument/2006/relationships/hyperlink" Target="https://www.invasive.org/browse/detail.cfm?imgnum=5208083#collapseseven" TargetMode="External"/><Relationship Id="rId4" Type="http://schemas.openxmlformats.org/officeDocument/2006/relationships/hyperlink" Target="https://www.forestryimages.org/browse/detail.cfm?imgnum=1292024#collapseseven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estryimages.org/browse/detail.cfm?imgnum=5540902#collapseseve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mimages.org/browse/detail.cfm?imgnum=5284069#collapseseve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ipmimages.org/browse/detail.cfm?imgnum=5157085#collapseseven" TargetMode="External"/><Relationship Id="rId4" Type="http://schemas.openxmlformats.org/officeDocument/2006/relationships/hyperlink" Target="https://www.ipmimages.org/browse/detail.cfm?imgnum=5489827#collapseseven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mimages.org/browse/detail.cfm?imgnum=5541203#collapseseve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pmimages.org/browse/detail.cfm?imgnum=5518015#collapseseven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mimages.org/browse/detail.cfm?imgnum=5541203#collapseseve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ipmimages.org/browse/detail.cfm?imgnum=5157085#collapseseven" TargetMode="External"/><Relationship Id="rId5" Type="http://schemas.openxmlformats.org/officeDocument/2006/relationships/hyperlink" Target="https://www.ipmimages.org/browse/detail.cfm?imgnum=5489827#collapseseven" TargetMode="External"/><Relationship Id="rId4" Type="http://schemas.openxmlformats.org/officeDocument/2006/relationships/hyperlink" Target="https://www.ipmimages.org/browse/detail.cfm?imgnum=5284069#collapseseven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mimages.org/browse/detail.cfm?imgnum=5208098#collapseseve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pmimages.org/browse/detail.cfm?imgnum=1301078#collapseseven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mimages.org/browse/detail.cfm?imgnum=5208098#collapseseve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pmimages.org/browse/detail.cfm?imgnum=1301078#collapseseven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mimages.org/browse/detail.cfm?imgnum=0284037#collapseseve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mimages.org/browse/detail.cfm?imgnum=0284037#collapseseve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mimages.org/browse/detail.cfm?imgnum=0284037#collapseseve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mimages.org/browse/detail.cfm?imgnum=5284050#collapseseve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forestryimages.org/browse/detail.cfm?imgnum=5540902#collapseseven" TargetMode="External"/><Relationship Id="rId4" Type="http://schemas.openxmlformats.org/officeDocument/2006/relationships/hyperlink" Target="https://www.forestryimages.org/browse/detail.cfm?imgnum=2117014#collapseseven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52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Dead Oak photo: </a:t>
            </a:r>
            <a:r>
              <a:rPr lang="fr-FR" b="1" dirty="0">
                <a:hlinkClick r:id="rId3"/>
              </a:rPr>
              <a:t>Louis-Michel </a:t>
            </a:r>
            <a:r>
              <a:rPr lang="fr-FR" b="1" dirty="0" err="1">
                <a:hlinkClick r:id="rId3"/>
              </a:rPr>
              <a:t>Nageleisen</a:t>
            </a:r>
            <a:r>
              <a:rPr lang="fr-FR" b="1" dirty="0">
                <a:hlinkClick r:id="rId3"/>
              </a:rPr>
              <a:t>, Département de la Santé des Forêts, Bugwood.org </a:t>
            </a:r>
            <a:endParaRPr lang="fr-FR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Insect photo: </a:t>
            </a:r>
            <a:r>
              <a:rPr lang="en-US" b="1" dirty="0">
                <a:hlinkClick r:id="rId4"/>
              </a:rPr>
              <a:t>Natasha Wright, </a:t>
            </a:r>
            <a:r>
              <a:rPr lang="en-US" b="1" dirty="0" err="1">
                <a:hlinkClick r:id="rId4"/>
              </a:rPr>
              <a:t>Braman</a:t>
            </a:r>
            <a:r>
              <a:rPr lang="en-US" b="1" dirty="0">
                <a:hlinkClick r:id="rId4"/>
              </a:rPr>
              <a:t> Termite &amp; Pest Elimination, Bugwood.org </a:t>
            </a:r>
            <a:endParaRPr lang="en-US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D-shaped Holes</a:t>
            </a:r>
            <a:r>
              <a:rPr lang="en-US" dirty="0"/>
              <a:t>: Joseph O’Brien USDA Forest Service, Bugwood.org </a:t>
            </a:r>
          </a:p>
          <a:p>
            <a:pPr lvl="0"/>
            <a:endParaRPr lang="en-US" dirty="0"/>
          </a:p>
          <a:p>
            <a:pPr lvl="0"/>
            <a:r>
              <a:rPr lang="en-US" b="1" dirty="0"/>
              <a:t>RESOURCES: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https://www.invasive.org/browse/subinfo.cfm?sub=4101</a:t>
            </a:r>
          </a:p>
          <a:p>
            <a:pPr lvl="0"/>
            <a:r>
              <a:rPr lang="en-US" dirty="0"/>
              <a:t>https://www.forestresearch.gov.uk/tools-and-resources/fthr/pest-and-disease-resources/two-spotted-oak-buprestid-agrilus-biguttatus/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01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OSB</a:t>
            </a:r>
            <a:r>
              <a:rPr lang="en-US" b="1" dirty="0"/>
              <a:t> photo: </a:t>
            </a:r>
            <a:r>
              <a:rPr lang="en-US" b="0" dirty="0">
                <a:hlinkClick r:id="rId3"/>
              </a:rPr>
              <a:t>Milan </a:t>
            </a:r>
            <a:r>
              <a:rPr lang="en-US" b="0" dirty="0" err="1">
                <a:hlinkClick r:id="rId3"/>
              </a:rPr>
              <a:t>Zubrik</a:t>
            </a:r>
            <a:r>
              <a:rPr lang="en-US" b="0" dirty="0">
                <a:hlinkClick r:id="rId3"/>
              </a:rPr>
              <a:t>, Forest Research Institute - Slovakia, Bugwood.org </a:t>
            </a:r>
            <a:endParaRPr lang="en-US" b="0" dirty="0"/>
          </a:p>
          <a:p>
            <a:r>
              <a:rPr lang="en-US" b="1" dirty="0"/>
              <a:t>Bark galleries photo: </a:t>
            </a:r>
            <a:r>
              <a:rPr lang="en-US" b="0" dirty="0">
                <a:hlinkClick r:id="rId4"/>
              </a:rPr>
              <a:t>Beat Forster, Swiss Federal Institute for Forest, Snow and Landscape Research, Bugwood.org </a:t>
            </a: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EAB</a:t>
            </a:r>
            <a:r>
              <a:rPr lang="en-US" b="1" dirty="0"/>
              <a:t> photo: </a:t>
            </a:r>
            <a:r>
              <a:rPr lang="en-US" b="0" dirty="0">
                <a:hlinkClick r:id="rId5"/>
              </a:rPr>
              <a:t>Pennsylvania Department of Conservation and Natural Resources - Forestry , Bugwood.org 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RESOURCES: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https://www.invasive.org/browse/subinfo.cfm?sub=4101</a:t>
            </a:r>
          </a:p>
          <a:p>
            <a:pPr lvl="0"/>
            <a:r>
              <a:rPr lang="en-US" dirty="0"/>
              <a:t>https://www.forestresearch.gov.uk/tools-and-resources/fthr/pest-and-disease-resources/two-spotted-oak-buprestid-agrilus-biguttatus/</a:t>
            </a:r>
          </a:p>
          <a:p>
            <a:r>
              <a:rPr lang="en-US" b="1" dirty="0"/>
              <a:t>SCREENING AID: </a:t>
            </a:r>
            <a:r>
              <a:rPr lang="en-US" b="0" dirty="0"/>
              <a:t>https://</a:t>
            </a:r>
            <a:r>
              <a:rPr lang="en-US" b="0" dirty="0" err="1"/>
              <a:t>caps.ceris.purdue.edu</a:t>
            </a:r>
            <a:r>
              <a:rPr lang="en-US" b="0" dirty="0"/>
              <a:t>/wp-content/uploads/2025/07/Agrilus-biguttatus_CPHST-Datasheet-2014-version.pdf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01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FACT SHEET AND RESOURCES</a:t>
            </a:r>
            <a:r>
              <a:rPr lang="en-US" dirty="0"/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caps.ceris.purdue.edu</a:t>
            </a:r>
            <a:r>
              <a:rPr lang="en-US" dirty="0"/>
              <a:t>/wp-content/uploads/2025/07/Hylobius-abietis-CAPS-Datasheet-2017.pdf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www.cabi.org</a:t>
            </a:r>
            <a:r>
              <a:rPr lang="en-US" dirty="0"/>
              <a:t>/</a:t>
            </a:r>
            <a:r>
              <a:rPr lang="en-US" dirty="0" err="1"/>
              <a:t>isc</a:t>
            </a:r>
            <a:r>
              <a:rPr lang="en-US" dirty="0"/>
              <a:t>/datasheet/28175#toPictures</a:t>
            </a:r>
          </a:p>
          <a:p>
            <a:pPr lvl="0"/>
            <a:endParaRPr lang="en-US" dirty="0"/>
          </a:p>
          <a:p>
            <a:pPr lvl="0"/>
            <a:r>
              <a:rPr lang="en-US" b="1" dirty="0"/>
              <a:t>LUMBER RESOURCE (2020): </a:t>
            </a:r>
            <a:r>
              <a:rPr lang="en-US" dirty="0"/>
              <a:t>https://tfsweb.tamu.edu/uploadedFiles/TFSMain/Manage_Forest_and_Land/Landowner_Assistance/Timber_Harvesting/Timber_Price_Trends/Annual%20price%20report%202020.pdf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4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FACT SHEET AND RESOURCES</a:t>
            </a:r>
            <a:r>
              <a:rPr lang="en-US" dirty="0"/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caps.ceris.purdue.edu</a:t>
            </a:r>
            <a:r>
              <a:rPr lang="en-US" dirty="0"/>
              <a:t>/wp-content/uploads/2025/07/Hylobius-abietis-CAPS-Datasheet-2017.pdf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https://www.cabi.org/isc/datasheet/28175#toPictures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https://www.forestresearch.gov.uk/tools-and-resources/fthr/pest-and-disease-resources/large-pine-weevil-hylobius-abietis/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0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/>
              <a:t>RESOURCES:</a:t>
            </a:r>
          </a:p>
          <a:p>
            <a:pPr lvl="0"/>
            <a:r>
              <a:rPr lang="en-US" dirty="0"/>
              <a:t>https://www.cabi.org/isc/datasheet/28839#toPictures</a:t>
            </a:r>
          </a:p>
          <a:p>
            <a:pPr lvl="0"/>
            <a:r>
              <a:rPr lang="en-US" b="1" dirty="0"/>
              <a:t>FACT SHEET</a:t>
            </a:r>
            <a:r>
              <a:rPr lang="en-US" dirty="0"/>
              <a:t>: http://download.ceris.purdue.edu/file/3086 </a:t>
            </a:r>
            <a:r>
              <a:rPr lang="en-US" b="1" dirty="0"/>
              <a:t>SCREENING AID: </a:t>
            </a:r>
            <a:r>
              <a:rPr lang="en-US" dirty="0"/>
              <a:t>https://www.barkbeetles.org/exotic/ipsxdnts.html  &amp; http://download.ceris.purdue.edu/file/2798</a:t>
            </a:r>
          </a:p>
          <a:p>
            <a:pPr lvl="0"/>
            <a:endParaRPr lang="en-US" dirty="0"/>
          </a:p>
          <a:p>
            <a:pPr lvl="0"/>
            <a:r>
              <a:rPr lang="en-US" b="1" dirty="0" err="1"/>
              <a:t>A&amp;M</a:t>
            </a:r>
            <a:r>
              <a:rPr lang="en-US" b="1" dirty="0"/>
              <a:t> Forest Service with photos of Ips beetle attacks</a:t>
            </a:r>
            <a:r>
              <a:rPr lang="en-US" dirty="0"/>
              <a:t>: https://tfsweb.tamu.edu/EvidenceOfBeetleAttacks/</a:t>
            </a:r>
          </a:p>
          <a:p>
            <a:r>
              <a:rPr lang="en-US" b="1" dirty="0">
                <a:hlinkClick r:id="rId3"/>
              </a:rPr>
              <a:t>Insect picture: Jim </a:t>
            </a:r>
            <a:r>
              <a:rPr lang="en-US" b="1" dirty="0" err="1">
                <a:hlinkClick r:id="rId3"/>
              </a:rPr>
              <a:t>Stimmel</a:t>
            </a:r>
            <a:r>
              <a:rPr lang="en-US" b="1" dirty="0">
                <a:hlinkClick r:id="rId3"/>
              </a:rPr>
              <a:t>, Pennsylvania Department of Agriculture, Bugwood.org </a:t>
            </a:r>
            <a:endParaRPr lang="en-US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hlinkClick r:id="rId4"/>
              </a:rPr>
              <a:t>Insect galleries photo: Robert </a:t>
            </a:r>
            <a:r>
              <a:rPr lang="en-US" b="1" dirty="0" err="1">
                <a:hlinkClick r:id="rId4"/>
              </a:rPr>
              <a:t>Dzwonkowski</a:t>
            </a:r>
            <a:r>
              <a:rPr lang="en-US" b="1" dirty="0">
                <a:hlinkClick r:id="rId4"/>
              </a:rPr>
              <a:t>, Bugwood.org </a:t>
            </a:r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27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RESOURCES: </a:t>
            </a:r>
          </a:p>
          <a:p>
            <a:pPr lvl="0"/>
            <a:r>
              <a:rPr lang="en-US" dirty="0"/>
              <a:t>https://www.cabi.org/isc/datasheet/28839#toPictures</a:t>
            </a:r>
          </a:p>
          <a:p>
            <a:pPr lvl="0"/>
            <a:r>
              <a:rPr lang="en-US" b="1" dirty="0"/>
              <a:t>FACT SHEET</a:t>
            </a:r>
            <a:r>
              <a:rPr lang="en-US" dirty="0"/>
              <a:t>: http://download.ceris.purdue.edu/file/3086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SCREENING AID: </a:t>
            </a:r>
            <a:r>
              <a:rPr lang="en-US" dirty="0"/>
              <a:t>https://www.barkbeetles.org/exotic/ipsxdnts.html  &amp; http://download.ceris.purdue.edu/file/2798</a:t>
            </a:r>
          </a:p>
          <a:p>
            <a:pPr lvl="0"/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**IMPORTANT**: </a:t>
            </a:r>
            <a:r>
              <a:rPr lang="en-US" b="0" dirty="0"/>
              <a:t>Ips are separated by the number of spines on their backend AND how those spines are formed (i.e.: which ones are largest) the native </a:t>
            </a:r>
            <a:r>
              <a:rPr lang="en-US" b="0" i="1" dirty="0"/>
              <a:t>Ips </a:t>
            </a:r>
            <a:r>
              <a:rPr lang="en-US" b="0" i="1" dirty="0" err="1"/>
              <a:t>calligraphus</a:t>
            </a:r>
            <a:r>
              <a:rPr lang="en-US" b="0" i="1" dirty="0"/>
              <a:t> </a:t>
            </a:r>
            <a:r>
              <a:rPr lang="en-US" b="1" dirty="0"/>
              <a:t>DOES HAVE 6 SPINES AS WELL </a:t>
            </a:r>
            <a:r>
              <a:rPr lang="en-US" b="0" dirty="0"/>
              <a:t>but the formation is different from invasive </a:t>
            </a:r>
            <a:r>
              <a:rPr lang="en-US" b="0" i="1" dirty="0"/>
              <a:t>Ips </a:t>
            </a:r>
            <a:r>
              <a:rPr lang="en-US" b="0" i="1" dirty="0" err="1"/>
              <a:t>sexdentatus</a:t>
            </a:r>
            <a:r>
              <a:rPr lang="en-US" b="0" i="1" dirty="0"/>
              <a:t>. </a:t>
            </a:r>
          </a:p>
          <a:p>
            <a:pPr lvl="0"/>
            <a:endParaRPr lang="en-US" dirty="0"/>
          </a:p>
          <a:p>
            <a:r>
              <a:rPr lang="en-US" b="1" dirty="0"/>
              <a:t>Spike counting picture: </a:t>
            </a:r>
            <a:r>
              <a:rPr lang="en-US" b="0" dirty="0">
                <a:hlinkClick r:id="rId3"/>
              </a:rPr>
              <a:t>Joseph </a:t>
            </a:r>
            <a:r>
              <a:rPr lang="en-US" b="0" dirty="0" err="1">
                <a:hlinkClick r:id="rId3"/>
              </a:rPr>
              <a:t>Benzel</a:t>
            </a:r>
            <a:r>
              <a:rPr lang="en-US" b="0" dirty="0">
                <a:hlinkClick r:id="rId3"/>
              </a:rPr>
              <a:t>, Screening Aids, USDA APHIS </a:t>
            </a:r>
            <a:r>
              <a:rPr lang="en-US" b="0" dirty="0" err="1">
                <a:hlinkClick r:id="rId3"/>
              </a:rPr>
              <a:t>PPQ</a:t>
            </a:r>
            <a:r>
              <a:rPr lang="en-US" b="0" dirty="0">
                <a:hlinkClick r:id="rId3"/>
              </a:rPr>
              <a:t>, Bugwood.org </a:t>
            </a: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Line drawing of spikes: </a:t>
            </a:r>
            <a:r>
              <a:rPr lang="en-US" b="0" dirty="0">
                <a:hlinkClick r:id="rId4"/>
              </a:rPr>
              <a:t>Robert </a:t>
            </a:r>
            <a:r>
              <a:rPr lang="en-US" b="0" dirty="0" err="1">
                <a:hlinkClick r:id="rId4"/>
              </a:rPr>
              <a:t>Dzwonkowski</a:t>
            </a:r>
            <a:r>
              <a:rPr lang="en-US" b="0" dirty="0">
                <a:hlinkClick r:id="rId4"/>
              </a:rPr>
              <a:t>, Bugwood.org </a:t>
            </a:r>
            <a:endParaRPr lang="en-US" b="0" dirty="0"/>
          </a:p>
          <a:p>
            <a:r>
              <a:rPr lang="en-US" b="1" dirty="0"/>
              <a:t>Other </a:t>
            </a:r>
            <a:r>
              <a:rPr lang="en-US" b="1" dirty="0" err="1"/>
              <a:t>ips</a:t>
            </a:r>
            <a:r>
              <a:rPr lang="en-US" b="1" dirty="0"/>
              <a:t> photo credits (left to right)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	Ips </a:t>
            </a:r>
            <a:r>
              <a:rPr lang="en-US" b="1" dirty="0" err="1"/>
              <a:t>calligraphus</a:t>
            </a:r>
            <a:r>
              <a:rPr lang="en-US" b="1" dirty="0"/>
              <a:t> (far left): </a:t>
            </a:r>
            <a:r>
              <a:rPr lang="en-US" b="0" dirty="0">
                <a:hlinkClick r:id="rId5"/>
              </a:rPr>
              <a:t>Natasha Wright, </a:t>
            </a:r>
            <a:r>
              <a:rPr lang="en-US" b="0" dirty="0" err="1">
                <a:hlinkClick r:id="rId5"/>
              </a:rPr>
              <a:t>Braman</a:t>
            </a:r>
            <a:r>
              <a:rPr lang="en-US" b="0" dirty="0">
                <a:hlinkClick r:id="rId5"/>
              </a:rPr>
              <a:t> Termite &amp; Pest Elimination, Bugwood.org </a:t>
            </a: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	Ips </a:t>
            </a:r>
            <a:r>
              <a:rPr lang="en-US" b="1" dirty="0" err="1"/>
              <a:t>avulsus</a:t>
            </a:r>
            <a:r>
              <a:rPr lang="en-US" b="1" dirty="0"/>
              <a:t>: </a:t>
            </a:r>
            <a:r>
              <a:rPr lang="en-US" b="0" dirty="0">
                <a:hlinkClick r:id="rId6"/>
              </a:rPr>
              <a:t>Joseph </a:t>
            </a:r>
            <a:r>
              <a:rPr lang="en-US" b="0" dirty="0" err="1">
                <a:hlinkClick r:id="rId6"/>
              </a:rPr>
              <a:t>Benzel</a:t>
            </a:r>
            <a:r>
              <a:rPr lang="en-US" b="0" dirty="0">
                <a:hlinkClick r:id="rId6"/>
              </a:rPr>
              <a:t>, Screening Aids, USDA APHIS </a:t>
            </a:r>
            <a:r>
              <a:rPr lang="en-US" b="0" dirty="0" err="1">
                <a:hlinkClick r:id="rId6"/>
              </a:rPr>
              <a:t>PPQ</a:t>
            </a:r>
            <a:r>
              <a:rPr lang="en-US" b="0" dirty="0">
                <a:hlinkClick r:id="rId6"/>
              </a:rPr>
              <a:t>, Bugwood.org </a:t>
            </a: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	Ips grandicollis:</a:t>
            </a:r>
            <a:r>
              <a:rPr lang="en-US" b="0" dirty="0"/>
              <a:t> </a:t>
            </a:r>
            <a:r>
              <a:rPr lang="en-US" b="0" dirty="0">
                <a:hlinkClick r:id="rId7"/>
              </a:rPr>
              <a:t>Natasha Wright, </a:t>
            </a:r>
            <a:r>
              <a:rPr lang="en-US" b="0" dirty="0" err="1">
                <a:hlinkClick r:id="rId7"/>
              </a:rPr>
              <a:t>Braman</a:t>
            </a:r>
            <a:r>
              <a:rPr lang="en-US" b="0" dirty="0">
                <a:hlinkClick r:id="rId7"/>
              </a:rPr>
              <a:t> Termite &amp; Pest Elimination, Bugwood.org </a:t>
            </a: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b="1" dirty="0"/>
          </a:p>
          <a:p>
            <a:r>
              <a:rPr lang="en-US" b="1" dirty="0"/>
              <a:t>	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23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Insect Photo:</a:t>
            </a:r>
            <a:r>
              <a:rPr lang="en-US" dirty="0"/>
              <a:t> </a:t>
            </a:r>
            <a:r>
              <a:rPr lang="en-US" b="0" dirty="0">
                <a:hlinkClick r:id="rId3"/>
              </a:rPr>
              <a:t>Joseph </a:t>
            </a:r>
            <a:r>
              <a:rPr lang="en-US" b="0" dirty="0" err="1">
                <a:hlinkClick r:id="rId3"/>
              </a:rPr>
              <a:t>Benzel</a:t>
            </a:r>
            <a:r>
              <a:rPr lang="en-US" b="0" dirty="0">
                <a:hlinkClick r:id="rId3"/>
              </a:rPr>
              <a:t>, Screening Aids, USDA APHIS </a:t>
            </a:r>
            <a:r>
              <a:rPr lang="en-US" b="0" dirty="0" err="1">
                <a:hlinkClick r:id="rId3"/>
              </a:rPr>
              <a:t>PPQ</a:t>
            </a:r>
            <a:r>
              <a:rPr lang="en-US" b="0" dirty="0">
                <a:hlinkClick r:id="rId3"/>
              </a:rPr>
              <a:t>, Bugwood.org </a:t>
            </a:r>
            <a:endParaRPr lang="en-US" b="0" dirty="0"/>
          </a:p>
          <a:p>
            <a:pPr lvl="0"/>
            <a:r>
              <a:rPr lang="en-US" b="1" dirty="0"/>
              <a:t>Holes photo: </a:t>
            </a:r>
            <a:r>
              <a:rPr lang="it-IT" dirty="0"/>
              <a:t>G. Allegro, CRA- Istituto di Sperimentazione per la Pioppicoltura, Casale Monferrato (IT).</a:t>
            </a:r>
          </a:p>
          <a:p>
            <a:pPr lvl="0"/>
            <a:r>
              <a:rPr lang="it-IT" b="1" dirty="0"/>
              <a:t>Feeding galleries photo:</a:t>
            </a:r>
            <a:r>
              <a:rPr lang="it-IT" b="0" dirty="0"/>
              <a:t> </a:t>
            </a:r>
            <a:r>
              <a:rPr lang="it-IT" dirty="0"/>
              <a:t>R. Griffo, NPPO Campania region, Napoli (IT).</a:t>
            </a:r>
          </a:p>
          <a:p>
            <a:pPr lvl="0"/>
            <a:endParaRPr lang="it-IT" b="0" dirty="0"/>
          </a:p>
          <a:p>
            <a:pPr lvl="0"/>
            <a:r>
              <a:rPr lang="it-IT" b="1" dirty="0"/>
              <a:t>RESOURCES: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https://www.cabi.org/isc/datasheet/42293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http://download.ceris.purdue.edu/file/3071</a:t>
            </a:r>
          </a:p>
          <a:p>
            <a:pPr lvl="0"/>
            <a:r>
              <a:rPr lang="en-US" dirty="0"/>
              <a:t>https://gd.eppo.int/taxon/PLTPMU/datasheet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SCREENING AID: </a:t>
            </a:r>
            <a:r>
              <a:rPr lang="en-US" dirty="0"/>
              <a:t>http://download.ceris.purdue.edu/file/2811</a:t>
            </a:r>
          </a:p>
          <a:p>
            <a:pPr lvl="0"/>
            <a:endParaRPr lang="en-US" dirty="0"/>
          </a:p>
          <a:p>
            <a:pPr lvl="0"/>
            <a:r>
              <a:rPr lang="en-US" b="1" dirty="0"/>
              <a:t>MAPLE SYRUP STATS: </a:t>
            </a:r>
            <a:r>
              <a:rPr lang="en-US" b="0" dirty="0"/>
              <a:t>https://extension.psu.edu/maple-syrup-production#:~:text=Maple%20syrup%20production%20in%20the%20United%20States%20is,an%20average%20income%20of%20slightly%20over%20%2437.5%20million.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89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/>
              <a:t>Insect photo: </a:t>
            </a:r>
            <a:r>
              <a:rPr lang="it-IT" dirty="0"/>
              <a:t>G. Allegro, CRA- Istituto di Sperimentazione per la Pioppicoltura, Casale Monferrato (IT).</a:t>
            </a:r>
          </a:p>
          <a:p>
            <a:pPr lvl="0"/>
            <a:endParaRPr lang="it-IT" dirty="0"/>
          </a:p>
          <a:p>
            <a:pPr lvl="0"/>
            <a:r>
              <a:rPr lang="it-IT" b="1" dirty="0"/>
              <a:t>Native insect photos</a:t>
            </a:r>
            <a:r>
              <a:rPr lang="it-IT" dirty="0"/>
              <a:t>: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it-IT" b="1" i="1" dirty="0"/>
              <a:t>Euplatypus compositus: </a:t>
            </a:r>
            <a:r>
              <a:rPr lang="en-US" b="0" dirty="0">
                <a:hlinkClick r:id="rId3"/>
              </a:rPr>
              <a:t>Natasha Wright, </a:t>
            </a:r>
            <a:r>
              <a:rPr lang="en-US" b="0" dirty="0" err="1">
                <a:hlinkClick r:id="rId3"/>
              </a:rPr>
              <a:t>Braman</a:t>
            </a:r>
            <a:r>
              <a:rPr lang="en-US" b="0" dirty="0">
                <a:hlinkClick r:id="rId3"/>
              </a:rPr>
              <a:t> Termite &amp; Pest Elimination, Bugwood.org </a:t>
            </a:r>
            <a:endParaRPr lang="en-US" b="0" dirty="0"/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="1" i="1" dirty="0" err="1"/>
              <a:t>Mypoplatypus</a:t>
            </a:r>
            <a:r>
              <a:rPr lang="en-US" b="1" i="1" dirty="0"/>
              <a:t> </a:t>
            </a:r>
            <a:r>
              <a:rPr lang="en-US" b="1" i="1" dirty="0" err="1"/>
              <a:t>flavicornis</a:t>
            </a:r>
            <a:r>
              <a:rPr lang="en-US" b="1" i="1" dirty="0"/>
              <a:t>: </a:t>
            </a:r>
            <a:r>
              <a:rPr lang="en-US" b="0" dirty="0">
                <a:hlinkClick r:id="rId4"/>
              </a:rPr>
              <a:t>Pest and Diseases Image Library , Bugwood.org </a:t>
            </a:r>
            <a:endParaRPr lang="en-US" b="0" dirty="0"/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="1" i="1" dirty="0" err="1"/>
              <a:t>Oxoplatypus</a:t>
            </a:r>
            <a:r>
              <a:rPr lang="en-US" b="1" i="1" dirty="0"/>
              <a:t> </a:t>
            </a:r>
            <a:r>
              <a:rPr lang="en-US" b="1" i="1" dirty="0" err="1"/>
              <a:t>quadridentatus</a:t>
            </a:r>
            <a:r>
              <a:rPr lang="en-US" b="0" dirty="0"/>
              <a:t>: </a:t>
            </a:r>
            <a:r>
              <a:rPr lang="en-US" b="0" dirty="0">
                <a:hlinkClick r:id="rId5"/>
              </a:rPr>
              <a:t>J.R. Baker &amp; S.B. Bambara, North Carolina State University, Bugwood.org </a:t>
            </a:r>
            <a:endParaRPr lang="en-US" b="0" dirty="0"/>
          </a:p>
          <a:p>
            <a:pPr lvl="0"/>
            <a:endParaRPr lang="it-IT" dirty="0"/>
          </a:p>
          <a:p>
            <a:pPr lvl="0"/>
            <a:r>
              <a:rPr lang="it-IT" b="1" dirty="0"/>
              <a:t>RESOURCES: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https://www.cabi.org/isc/datasheet/42293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http://download.ceris.purdue.edu/file/3071</a:t>
            </a:r>
          </a:p>
          <a:p>
            <a:pPr lvl="0"/>
            <a:r>
              <a:rPr lang="en-US" dirty="0"/>
              <a:t>https://gd.eppo.int/taxon/PLTPMU/datasheet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SCREENING AID: </a:t>
            </a:r>
            <a:r>
              <a:rPr lang="en-US" dirty="0"/>
              <a:t>http://download.ceris.purdue.edu/file/2811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20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Insect Photo: </a:t>
            </a:r>
            <a:r>
              <a:rPr lang="en-US" b="0" dirty="0">
                <a:hlinkClick r:id="rId3"/>
              </a:rPr>
              <a:t>Joseph </a:t>
            </a:r>
            <a:r>
              <a:rPr lang="en-US" b="0" dirty="0" err="1">
                <a:hlinkClick r:id="rId3"/>
              </a:rPr>
              <a:t>Benzel</a:t>
            </a:r>
            <a:r>
              <a:rPr lang="en-US" b="0" dirty="0">
                <a:hlinkClick r:id="rId3"/>
              </a:rPr>
              <a:t>, Screening Aids, USDA APHIS </a:t>
            </a:r>
            <a:r>
              <a:rPr lang="en-US" b="0" dirty="0" err="1">
                <a:hlinkClick r:id="rId3"/>
              </a:rPr>
              <a:t>PPQ</a:t>
            </a:r>
            <a:r>
              <a:rPr lang="en-US" b="0" dirty="0">
                <a:hlinkClick r:id="rId3"/>
              </a:rPr>
              <a:t>, Bugwood.org </a:t>
            </a: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Frass materials on plants photo: </a:t>
            </a:r>
            <a:r>
              <a:rPr lang="en-US" b="0" dirty="0">
                <a:hlinkClick r:id="rId4"/>
              </a:rPr>
              <a:t>Troy Kimoto, Canadian Food Inspection Agency, Bugwood.org </a:t>
            </a:r>
            <a:endParaRPr lang="en-US" b="0" dirty="0"/>
          </a:p>
          <a:p>
            <a:pPr lvl="0"/>
            <a:endParaRPr lang="en-US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JAPANESE OAK WILT: https://www.cabi.org/ISC/datasheet/46687 </a:t>
            </a:r>
          </a:p>
          <a:p>
            <a:pPr lvl="0"/>
            <a:r>
              <a:rPr lang="en-US" b="1" dirty="0"/>
              <a:t>	</a:t>
            </a:r>
            <a:r>
              <a:rPr lang="en-US" b="0" dirty="0"/>
              <a:t>While the beetle and plant pathogen are native to Japan; this complex is wreaking havoc and causing “mass 	mortality of Oak trees” in Japan since the 1980s. </a:t>
            </a:r>
          </a:p>
          <a:p>
            <a:pPr lvl="0"/>
            <a:endParaRPr lang="en-US" b="0" dirty="0"/>
          </a:p>
          <a:p>
            <a:pPr lvl="0"/>
            <a:r>
              <a:rPr lang="en-US" b="1" dirty="0"/>
              <a:t>SCREENING AID: </a:t>
            </a:r>
            <a:r>
              <a:rPr lang="en-US" dirty="0"/>
              <a:t>http://download.ceris.purdue.edu/file/2811</a:t>
            </a:r>
          </a:p>
          <a:p>
            <a:pPr lvl="0"/>
            <a:endParaRPr lang="en-US" dirty="0"/>
          </a:p>
          <a:p>
            <a:pPr lvl="0"/>
            <a:r>
              <a:rPr lang="en-US" b="1" dirty="0"/>
              <a:t>RESOURCES:</a:t>
            </a:r>
          </a:p>
          <a:p>
            <a:pPr lvl="0"/>
            <a:r>
              <a:rPr lang="en-US" dirty="0"/>
              <a:t>http://download.ceris.purdue.edu/file/3079</a:t>
            </a:r>
          </a:p>
          <a:p>
            <a:pPr lvl="0"/>
            <a:r>
              <a:rPr lang="en-US" dirty="0"/>
              <a:t>https://www.gbif.org/species/5015452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94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Insect photo: </a:t>
            </a:r>
            <a:r>
              <a:rPr lang="en-US" b="1" dirty="0">
                <a:hlinkClick r:id="rId3"/>
              </a:rPr>
              <a:t>Joseph </a:t>
            </a:r>
            <a:r>
              <a:rPr lang="en-US" b="1" dirty="0" err="1">
                <a:hlinkClick r:id="rId3"/>
              </a:rPr>
              <a:t>Benzel</a:t>
            </a:r>
            <a:r>
              <a:rPr lang="en-US" b="1" dirty="0">
                <a:hlinkClick r:id="rId3"/>
              </a:rPr>
              <a:t>, Screening Aids, USDA APHIS </a:t>
            </a:r>
            <a:r>
              <a:rPr lang="en-US" b="1" dirty="0" err="1">
                <a:hlinkClick r:id="rId3"/>
              </a:rPr>
              <a:t>PPQ</a:t>
            </a:r>
            <a:r>
              <a:rPr lang="en-US" b="1" dirty="0">
                <a:hlinkClick r:id="rId3"/>
              </a:rPr>
              <a:t>, Bugwood.org </a:t>
            </a:r>
            <a:endParaRPr lang="en-US" b="1" dirty="0"/>
          </a:p>
          <a:p>
            <a:pPr lvl="0"/>
            <a:endParaRPr lang="it-IT" dirty="0"/>
          </a:p>
          <a:p>
            <a:pPr lvl="0"/>
            <a:r>
              <a:rPr lang="it-IT" b="1" dirty="0"/>
              <a:t>Native insect photos</a:t>
            </a:r>
            <a:r>
              <a:rPr lang="it-IT" dirty="0"/>
              <a:t>: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it-IT" b="1" i="1" dirty="0"/>
              <a:t>Euplatypus compositus: </a:t>
            </a:r>
            <a:r>
              <a:rPr lang="en-US" b="0" dirty="0">
                <a:hlinkClick r:id="rId4"/>
              </a:rPr>
              <a:t>Natasha Wright, </a:t>
            </a:r>
            <a:r>
              <a:rPr lang="en-US" b="0" dirty="0" err="1">
                <a:hlinkClick r:id="rId4"/>
              </a:rPr>
              <a:t>Braman</a:t>
            </a:r>
            <a:r>
              <a:rPr lang="en-US" b="0" dirty="0">
                <a:hlinkClick r:id="rId4"/>
              </a:rPr>
              <a:t> Termite &amp; Pest Elimination, Bugwood.org </a:t>
            </a:r>
            <a:endParaRPr lang="en-US" b="0" dirty="0"/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="1" i="1" dirty="0" err="1"/>
              <a:t>Mypoplatypus</a:t>
            </a:r>
            <a:r>
              <a:rPr lang="en-US" b="1" i="1" dirty="0"/>
              <a:t> </a:t>
            </a:r>
            <a:r>
              <a:rPr lang="en-US" b="1" i="1" dirty="0" err="1"/>
              <a:t>flavicornis</a:t>
            </a:r>
            <a:r>
              <a:rPr lang="en-US" b="1" i="1" dirty="0"/>
              <a:t>: </a:t>
            </a:r>
            <a:r>
              <a:rPr lang="en-US" b="0" dirty="0">
                <a:hlinkClick r:id="rId5"/>
              </a:rPr>
              <a:t>Pest and Diseases Image Library , Bugwood.org </a:t>
            </a:r>
            <a:endParaRPr lang="en-US" b="0" dirty="0"/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="1" i="1" dirty="0" err="1"/>
              <a:t>Oxoplatypus</a:t>
            </a:r>
            <a:r>
              <a:rPr lang="en-US" b="1" i="1" dirty="0"/>
              <a:t> </a:t>
            </a:r>
            <a:r>
              <a:rPr lang="en-US" b="1" i="1" dirty="0" err="1"/>
              <a:t>quadridentatus</a:t>
            </a:r>
            <a:r>
              <a:rPr lang="en-US" b="0" dirty="0"/>
              <a:t>: </a:t>
            </a:r>
            <a:r>
              <a:rPr lang="en-US" b="0" dirty="0">
                <a:hlinkClick r:id="rId6"/>
              </a:rPr>
              <a:t>J.R. Baker &amp; S.B. Bambara, North Carolina State University, Bugwood.org </a:t>
            </a:r>
            <a:endParaRPr lang="en-US" b="0" dirty="0"/>
          </a:p>
          <a:p>
            <a:pPr lvl="0"/>
            <a:endParaRPr lang="it-IT" dirty="0"/>
          </a:p>
          <a:p>
            <a:pPr lvl="0"/>
            <a:r>
              <a:rPr lang="it-IT" b="1" dirty="0"/>
              <a:t>RESOURCES:</a:t>
            </a:r>
          </a:p>
          <a:p>
            <a:pPr lvl="0"/>
            <a:r>
              <a:rPr lang="en-US" b="1" dirty="0"/>
              <a:t>SCREENING AID: </a:t>
            </a:r>
            <a:r>
              <a:rPr lang="en-US" dirty="0"/>
              <a:t>http://download.ceris.purdue.edu/file/2811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46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63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EAB</a:t>
            </a:r>
            <a:r>
              <a:rPr lang="en-US" b="1" dirty="0"/>
              <a:t> on Leaf photo: </a:t>
            </a:r>
            <a:r>
              <a:rPr lang="en-US" dirty="0"/>
              <a:t>Leah Bauer, USDA Forest Service Northern Research Station, Bugwood.org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RAB</a:t>
            </a:r>
            <a:r>
              <a:rPr lang="en-US" b="1" dirty="0"/>
              <a:t> photo: </a:t>
            </a:r>
            <a:r>
              <a:rPr lang="en-US" dirty="0"/>
              <a:t>Michael C Thomas, Bugwood.org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  <a:r>
              <a:rPr lang="en-US" b="1" dirty="0"/>
              <a:t>Laurel wilt killing a Redbay tree:</a:t>
            </a:r>
            <a:r>
              <a:rPr lang="en-US" dirty="0"/>
              <a:t> Ron Billings Texas </a:t>
            </a:r>
            <a:r>
              <a:rPr lang="en-US" dirty="0" err="1"/>
              <a:t>A&amp;M</a:t>
            </a:r>
            <a:r>
              <a:rPr lang="en-US" dirty="0"/>
              <a:t> Forest Service, Bugwood.org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Insect Photo</a:t>
            </a:r>
            <a:r>
              <a:rPr lang="en-US" dirty="0"/>
              <a:t>: </a:t>
            </a:r>
            <a:r>
              <a:rPr lang="en-US" b="0" dirty="0">
                <a:hlinkClick r:id="rId3"/>
              </a:rPr>
              <a:t>Natasha Wright, </a:t>
            </a:r>
            <a:r>
              <a:rPr lang="en-US" b="0" dirty="0" err="1">
                <a:hlinkClick r:id="rId3"/>
              </a:rPr>
              <a:t>Braman</a:t>
            </a:r>
            <a:r>
              <a:rPr lang="en-US" b="0" dirty="0">
                <a:hlinkClick r:id="rId3"/>
              </a:rPr>
              <a:t> Termite &amp; Pest Elimination, Bugwood.org </a:t>
            </a: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	</a:t>
            </a:r>
            <a:r>
              <a:rPr lang="en-US" b="1" dirty="0"/>
              <a:t>Dutch Elm Fungus: </a:t>
            </a:r>
            <a:r>
              <a:rPr lang="en-US" b="0" dirty="0">
                <a:hlinkClick r:id="rId4"/>
              </a:rPr>
              <a:t>Joseph </a:t>
            </a:r>
            <a:r>
              <a:rPr lang="en-US" b="0" dirty="0" err="1">
                <a:hlinkClick r:id="rId4"/>
              </a:rPr>
              <a:t>OBrien</a:t>
            </a:r>
            <a:r>
              <a:rPr lang="en-US" b="0" dirty="0">
                <a:hlinkClick r:id="rId4"/>
              </a:rPr>
              <a:t>, USDA Forest Service, Bugwood.org </a:t>
            </a: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95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/>
              <a:t>Location linked to PDF </a:t>
            </a:r>
            <a:r>
              <a:rPr lang="en-US" dirty="0"/>
              <a:t>showing </a:t>
            </a:r>
            <a:r>
              <a:rPr lang="en-US" dirty="0" err="1"/>
              <a:t>EAB</a:t>
            </a:r>
            <a:r>
              <a:rPr lang="en-US" dirty="0"/>
              <a:t> positive locations (map created by US Forest Service) at: https://www.aphis.usda.gov/plant_health/plant_pest_info/emerald_ash_b/downloads/NewCountyDetectionMap2021.pdf</a:t>
            </a:r>
          </a:p>
          <a:p>
            <a:pPr lvl="0"/>
            <a:endParaRPr lang="en-US" dirty="0"/>
          </a:p>
          <a:p>
            <a:pPr lvl="0"/>
            <a:r>
              <a:rPr lang="en-US" b="1" dirty="0"/>
              <a:t>RESOURCES: </a:t>
            </a:r>
          </a:p>
          <a:p>
            <a:pPr lvl="0"/>
            <a:r>
              <a:rPr lang="en-US" dirty="0"/>
              <a:t>https://www.invasivespeciesinfo.gov/terrestrial/invertebrates/emerald-ash-borer</a:t>
            </a:r>
          </a:p>
          <a:p>
            <a:pPr lvl="0"/>
            <a:r>
              <a:rPr lang="en-US" dirty="0"/>
              <a:t>https://www.aphis.usda.gov/aphis/ourfocus/planthealth/plant-pest-and-disease-programs/pests-and-diseases/emerald-ash-borer</a:t>
            </a:r>
          </a:p>
          <a:p>
            <a:pPr lvl="0"/>
            <a:r>
              <a:rPr lang="en-US" b="1" dirty="0"/>
              <a:t>SCREENING AID: </a:t>
            </a:r>
            <a:r>
              <a:rPr lang="en-US" b="0" dirty="0"/>
              <a:t>http://download.ceris.purdue.edu/file/535</a:t>
            </a:r>
          </a:p>
          <a:p>
            <a:pPr lvl="0"/>
            <a:endParaRPr lang="en-US" dirty="0"/>
          </a:p>
          <a:p>
            <a:pPr lvl="0"/>
            <a:r>
              <a:rPr lang="en-US" b="1" dirty="0"/>
              <a:t>PHOTOS:</a:t>
            </a:r>
          </a:p>
          <a:p>
            <a:pPr lvl="0"/>
            <a:r>
              <a:rPr lang="en-US" b="1" dirty="0" err="1"/>
              <a:t>EAB</a:t>
            </a:r>
            <a:r>
              <a:rPr lang="en-US" b="1" dirty="0"/>
              <a:t> on Leaf photo: </a:t>
            </a:r>
            <a:r>
              <a:rPr lang="en-US" dirty="0"/>
              <a:t>Leah Bauer, USDA Forest Service Northern Research Station, Bugwood.org</a:t>
            </a:r>
          </a:p>
          <a:p>
            <a:pPr lvl="0"/>
            <a:r>
              <a:rPr lang="en-US" b="1" dirty="0" err="1"/>
              <a:t>EAB</a:t>
            </a:r>
            <a:r>
              <a:rPr lang="en-US" b="1" dirty="0"/>
              <a:t> showing red underside: </a:t>
            </a:r>
            <a:r>
              <a:rPr lang="en-US" dirty="0"/>
              <a:t>David </a:t>
            </a:r>
            <a:r>
              <a:rPr lang="en-US" dirty="0" err="1"/>
              <a:t>Cappaert</a:t>
            </a:r>
            <a:r>
              <a:rPr lang="en-US" dirty="0"/>
              <a:t>, Bugwood.org</a:t>
            </a:r>
          </a:p>
          <a:p>
            <a:pPr lvl="0"/>
            <a:r>
              <a:rPr lang="en-US" b="1" dirty="0"/>
              <a:t>D-shaped Holes</a:t>
            </a:r>
            <a:r>
              <a:rPr lang="en-US" dirty="0"/>
              <a:t>: Joseph O’Brien USDA Forest Service, Bugwood.org 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991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/>
              <a:t>RESOURCES: </a:t>
            </a:r>
          </a:p>
          <a:p>
            <a:pPr lvl="0"/>
            <a:r>
              <a:rPr lang="en-US" b="1" dirty="0"/>
              <a:t>ID HELP:</a:t>
            </a:r>
            <a:r>
              <a:rPr lang="en-US" dirty="0"/>
              <a:t> https://entnemdept.ufl.edu/creatures/trees/beetles/redbay_ambrosia_beetle.htm</a:t>
            </a:r>
          </a:p>
          <a:p>
            <a:pPr lvl="0"/>
            <a:r>
              <a:rPr lang="en-US" dirty="0"/>
              <a:t>https://cisr.ucr.edu/invasive-species/redbay-ambrosia-beetle-and-laurel-wilt</a:t>
            </a:r>
          </a:p>
          <a:p>
            <a:pPr lvl="0"/>
            <a:r>
              <a:rPr lang="en-US" b="1" dirty="0"/>
              <a:t>LAUREL WILT INFO &amp; MAPPING: </a:t>
            </a:r>
            <a:r>
              <a:rPr lang="en-US" dirty="0"/>
              <a:t>https://www.invasivespeciesinfo.gov/terrestrial/pathogens-and-diseases/laurel-wilt</a:t>
            </a:r>
          </a:p>
          <a:p>
            <a:pPr lvl="0"/>
            <a:r>
              <a:rPr lang="en-US" b="1" dirty="0"/>
              <a:t>“EAST TEXAS” linked to PDF </a:t>
            </a:r>
            <a:r>
              <a:rPr lang="en-US" dirty="0"/>
              <a:t>showing the current status of Laurel Wilt as of 2021. Map is updated through the USDA Forest Service </a:t>
            </a:r>
            <a:r>
              <a:rPr lang="en-US" dirty="0" err="1"/>
              <a:t>andlink</a:t>
            </a:r>
            <a:r>
              <a:rPr lang="en-US" dirty="0"/>
              <a:t> is always at invasivespeciesinfo.gov.</a:t>
            </a:r>
          </a:p>
          <a:p>
            <a:pPr lvl="0"/>
            <a:r>
              <a:rPr lang="en-US" dirty="0"/>
              <a:t>https://epi.ufl.edu/pathogens/plant-pathogens/laurel-wilt/#:~:text=DISEASE%20SYMPTOMS%201%20Flagging%20of%20shoots%20near%20the,do%20not%20abscise%20from%20shoots%203%20Vascular%20discoloration</a:t>
            </a:r>
          </a:p>
          <a:p>
            <a:pPr lvl="0"/>
            <a:endParaRPr lang="en-US" b="1" dirty="0"/>
          </a:p>
          <a:p>
            <a:pPr lvl="0"/>
            <a:r>
              <a:rPr lang="en-US" b="1" dirty="0" err="1"/>
              <a:t>RAB</a:t>
            </a:r>
            <a:r>
              <a:rPr lang="en-US" b="1" dirty="0"/>
              <a:t> photo: </a:t>
            </a:r>
            <a:r>
              <a:rPr lang="en-US" dirty="0"/>
              <a:t>Michael C Thomas, Bugwood.org</a:t>
            </a:r>
          </a:p>
          <a:p>
            <a:pPr lvl="0"/>
            <a:r>
              <a:rPr lang="en-US" b="1" dirty="0"/>
              <a:t>Laurel wilt damage: </a:t>
            </a:r>
            <a:r>
              <a:rPr lang="en-US" dirty="0"/>
              <a:t>Ron Billings Texas </a:t>
            </a:r>
            <a:r>
              <a:rPr lang="en-US" dirty="0" err="1"/>
              <a:t>A&amp;M</a:t>
            </a:r>
            <a:r>
              <a:rPr lang="en-US" dirty="0"/>
              <a:t> Forest Service, Bugwood.org 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61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Insect Photo: </a:t>
            </a:r>
            <a:r>
              <a:rPr lang="en-US" b="0" dirty="0">
                <a:hlinkClick r:id="rId3"/>
              </a:rPr>
              <a:t>Natasha Wright, </a:t>
            </a:r>
            <a:r>
              <a:rPr lang="en-US" b="0" dirty="0" err="1">
                <a:hlinkClick r:id="rId3"/>
              </a:rPr>
              <a:t>Braman</a:t>
            </a:r>
            <a:r>
              <a:rPr lang="en-US" b="0" dirty="0">
                <a:hlinkClick r:id="rId3"/>
              </a:rPr>
              <a:t> Termite &amp; Pest Elimination, Bugwood.org </a:t>
            </a: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Dutch Elm Fungus: </a:t>
            </a:r>
            <a:r>
              <a:rPr lang="en-US" b="0" dirty="0">
                <a:hlinkClick r:id="rId4"/>
              </a:rPr>
              <a:t>Joseph </a:t>
            </a:r>
            <a:r>
              <a:rPr lang="en-US" b="0" dirty="0" err="1">
                <a:hlinkClick r:id="rId4"/>
              </a:rPr>
              <a:t>OBrien</a:t>
            </a:r>
            <a:r>
              <a:rPr lang="en-US" b="0" dirty="0">
                <a:hlinkClick r:id="rId4"/>
              </a:rPr>
              <a:t>, USDA Forest Service, Bugwood.org </a:t>
            </a: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BEETLE RESOURCES:</a:t>
            </a: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https://content.ces.ncsu.edu/smaller-european-elm-bark-beetle-scolytus-multistriatus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https://www.cabi.org/isc/datasheet/49212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https://www.forestpests.org/subject.html?sub=66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https://www.fs.usda.gov/Internet/FSE_DOCUMENTS/stelprdb5347208.pdf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BEETLE MAP: </a:t>
            </a:r>
            <a:r>
              <a:rPr lang="en-US" b="0" dirty="0"/>
              <a:t>https://www.fs.fed.us/nrs/tools/afpe/maps/pdf/SEEBB.pdf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DUTCH ELM DISEASE RESOURCES: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https://www.invasivespeciesinfo.gov/terrestrial/pathogens-and-diseases/dutch-elm-disease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https://extension.unh.edu/resource/dutch-elm-disease-fact-sheet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MAP: </a:t>
            </a:r>
            <a:r>
              <a:rPr lang="en-US" b="0" dirty="0"/>
              <a:t>https://www.fs.fed.us/nrs/tools/afpe/maps/pdf/DED.pdf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TREATMENT: </a:t>
            </a:r>
            <a:r>
              <a:rPr lang="en-US" b="0" dirty="0"/>
              <a:t>https://www.forestwildlife.org/how-to-treat-dutch-elm-disease/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066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229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Remember this when camping or traveling! </a:t>
            </a:r>
          </a:p>
          <a:p>
            <a:pPr lvl="0"/>
            <a:r>
              <a:rPr lang="en-US" dirty="0"/>
              <a:t>Read the bulleted items; those are integral to stopping the spread of these pests.</a:t>
            </a:r>
          </a:p>
          <a:p>
            <a:pPr lvl="0"/>
            <a:endParaRPr lang="en-US" dirty="0"/>
          </a:p>
          <a:p>
            <a:pPr lvl="0"/>
            <a:r>
              <a:rPr lang="en-US" b="1" dirty="0"/>
              <a:t>**IMPORTANT** </a:t>
            </a:r>
          </a:p>
          <a:p>
            <a:pPr lvl="0"/>
            <a:r>
              <a:rPr lang="en-US" b="1" dirty="0"/>
              <a:t>Whether native or invasive, bark beetles WILL spread to other trees. </a:t>
            </a:r>
            <a:r>
              <a:rPr lang="en-US" b="0" dirty="0"/>
              <a:t>If you have a tree that died of beetle infestation you must cutdown the infested treat and finely mulch it. Then spray (with pesticide) or burn the mulch pile to prevent spread. </a:t>
            </a:r>
            <a:r>
              <a:rPr lang="en-US" b="1" dirty="0"/>
              <a:t>Look for signs of beetle infestation whenever you’re scrapping wood from your property, a neighbor, etc. </a:t>
            </a:r>
            <a:r>
              <a:rPr lang="en-US" b="0" dirty="0"/>
              <a:t>Those can often carry native bark beetles that will kill trees showing stress.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027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buAutoNum type="arabicParenR"/>
            </a:pPr>
            <a:r>
              <a:rPr lang="en-US" b="1" dirty="0"/>
              <a:t>Buy Local, Burn Local </a:t>
            </a:r>
            <a:r>
              <a:rPr lang="en-US" dirty="0"/>
              <a:t>(covered in previous slide)</a:t>
            </a:r>
          </a:p>
          <a:p>
            <a:pPr marL="228600" lvl="0" indent="-228600">
              <a:buAutoNum type="arabicParenR"/>
            </a:pPr>
            <a:r>
              <a:rPr lang="en-US" b="1" dirty="0"/>
              <a:t>Plant Carefully- </a:t>
            </a:r>
            <a:r>
              <a:rPr lang="en-US" dirty="0"/>
              <a:t>we’ll discuss this more in Lesson 8 and 9 (Invasive Plant &amp; Transmission Pathways)</a:t>
            </a:r>
          </a:p>
          <a:p>
            <a:pPr marL="228600" lvl="0" indent="-228600">
              <a:buAutoNum type="arabicParenR"/>
            </a:pPr>
            <a:r>
              <a:rPr lang="en-US" b="1" dirty="0"/>
              <a:t>Don’t Bring of Mail – </a:t>
            </a:r>
            <a:r>
              <a:rPr lang="en-US" dirty="0"/>
              <a:t>These limitations are put in place to stop humans from accidentally shipping invasive crop or fruit pests</a:t>
            </a:r>
          </a:p>
          <a:p>
            <a:pPr marL="228600" lvl="0" indent="-228600">
              <a:buAutoNum type="arabicParenR"/>
            </a:pPr>
            <a:r>
              <a:rPr lang="en-US" b="1" dirty="0"/>
              <a:t>Cooperate with Quarantines – </a:t>
            </a:r>
            <a:r>
              <a:rPr lang="en-US" dirty="0"/>
              <a:t>Think back to the Citrus Greening Quarantine and why adhering is so important; the insect and disease cannot travel long distances and it has only spread widely by unaware citizens.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="1" dirty="0"/>
              <a:t>Keep it Clean – </a:t>
            </a:r>
            <a:r>
              <a:rPr lang="en-US" dirty="0"/>
              <a:t>Making sure any hiking, boating or camping equipment is clear of debris- we’ll discuss this more in Lesson 8 and 9 (Invasive Plant &amp; Transmission Pathways)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="1" dirty="0"/>
              <a:t>Learn to Identify-</a:t>
            </a:r>
            <a:r>
              <a:rPr lang="en-US" b="0" dirty="0"/>
              <a:t> Students getting the advantage with this curriculum. </a:t>
            </a:r>
            <a:r>
              <a:rPr lang="en-US" b="1" dirty="0"/>
              <a:t>They can also go to the other resources listed throughout presentations and at the end of Lesson 10 to keep learning!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="1" dirty="0"/>
              <a:t>Speak Up – </a:t>
            </a:r>
            <a:r>
              <a:rPr lang="en-US" b="0" dirty="0"/>
              <a:t>By declaring agricultural items during international travel, you are directly preventing the spread of Invasive Species. </a:t>
            </a:r>
            <a:r>
              <a:rPr lang="en-US" b="1" dirty="0"/>
              <a:t>Recall Lesson 1 discussing how APHIS Customs helps provide a line of defense against Invasive Species from people traveling into the country.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09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/>
              <a:t>Know your Roots ties into “Plant Carefully”</a:t>
            </a:r>
          </a:p>
          <a:p>
            <a:pPr lvl="0"/>
            <a:r>
              <a:rPr lang="en-US" dirty="0"/>
              <a:t>	It can be important when purchasing seeds to know your source. Often, companies from overseas will mix in other seeds of invasive plants.</a:t>
            </a:r>
          </a:p>
          <a:p>
            <a:pPr lvl="0"/>
            <a:endParaRPr lang="en-US" dirty="0"/>
          </a:p>
          <a:p>
            <a:pPr lvl="0"/>
            <a:r>
              <a:rPr lang="en-US" b="1" dirty="0"/>
              <a:t>Hunt for Holes- </a:t>
            </a:r>
            <a:r>
              <a:rPr lang="en-US" dirty="0"/>
              <a:t>That is the lesson from today! If your tree is starting to look sick- hunt for holes and check for other signs of bark beetle infestation. </a:t>
            </a:r>
          </a:p>
          <a:p>
            <a:pPr lvl="0"/>
            <a:endParaRPr lang="en-US" dirty="0"/>
          </a:p>
          <a:p>
            <a:pPr lvl="0"/>
            <a:r>
              <a:rPr lang="en-US" b="1" dirty="0"/>
              <a:t>Soak ‘</a:t>
            </a:r>
            <a:r>
              <a:rPr lang="en-US" b="1" dirty="0" err="1"/>
              <a:t>em</a:t>
            </a:r>
            <a:r>
              <a:rPr lang="en-US" b="1" dirty="0"/>
              <a:t> in Soap: </a:t>
            </a:r>
            <a:r>
              <a:rPr lang="en-US" dirty="0"/>
              <a:t>Gypsy Moths are not present in Texas, but this strategy can be used for many types of insect eggs.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693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953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Next we’ll discuss how YOU can help prevent the spread of invasives.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86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Understanding these features, along with the pest's life cycle and the type of damage it causes, is crucial for effective pest management.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 identification can save time and money by avoiding unnecessary treatments.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16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3963" y="709613"/>
            <a:ext cx="4732337" cy="3549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545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295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3963" y="709613"/>
            <a:ext cx="4732337" cy="3549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5451">
              <a:defRPr/>
            </a:pPr>
            <a:r>
              <a:rPr lang="en-US" dirty="0"/>
              <a:t>Ips grandicollis is a native bark beetle species that can become problematic after drought in Texas.</a:t>
            </a:r>
          </a:p>
          <a:p>
            <a:pPr defTabSz="475451">
              <a:defRPr/>
            </a:pPr>
            <a:endParaRPr lang="en-US" dirty="0"/>
          </a:p>
          <a:p>
            <a:pPr defTabSz="475451">
              <a:defRPr/>
            </a:pPr>
            <a:r>
              <a:rPr lang="en-US" b="1" dirty="0"/>
              <a:t>This lifecycle is typical of Ips and all the bark beetle species that will be discussed in this lesson.</a:t>
            </a:r>
          </a:p>
          <a:p>
            <a:pPr marL="0" marR="0" lvl="0" indent="0" algn="l" defTabSz="475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hlinkClick r:id="rId3"/>
              </a:rPr>
              <a:t>Ronald F. Billings, Texas </a:t>
            </a:r>
            <a:r>
              <a:rPr lang="en-US" b="1" dirty="0" err="1">
                <a:hlinkClick r:id="rId3"/>
              </a:rPr>
              <a:t>A&amp;M</a:t>
            </a:r>
            <a:r>
              <a:rPr lang="en-US" b="1" dirty="0">
                <a:hlinkClick r:id="rId3"/>
              </a:rPr>
              <a:t> Forest Service , Bugwood.org </a:t>
            </a:r>
            <a:endParaRPr lang="en-US" b="1" dirty="0"/>
          </a:p>
          <a:p>
            <a:pPr defTabSz="475451"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975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3963" y="709613"/>
            <a:ext cx="4732337" cy="3549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75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hlinkClick r:id="rId3"/>
              </a:rPr>
              <a:t>Ronald F. Billings, Texas </a:t>
            </a:r>
            <a:r>
              <a:rPr lang="en-US" b="1" dirty="0" err="1">
                <a:hlinkClick r:id="rId3"/>
              </a:rPr>
              <a:t>A&amp;M</a:t>
            </a:r>
            <a:r>
              <a:rPr lang="en-US" b="1" dirty="0">
                <a:hlinkClick r:id="rId3"/>
              </a:rPr>
              <a:t> Forest Service , Bugwood.org </a:t>
            </a:r>
            <a:endParaRPr lang="en-US" b="1" dirty="0"/>
          </a:p>
          <a:p>
            <a:pPr defTabSz="47545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930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3963" y="709613"/>
            <a:ext cx="4732337" cy="3549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75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hlinkClick r:id="rId3"/>
              </a:rPr>
              <a:t>Ronald F. Billings, Texas </a:t>
            </a:r>
            <a:r>
              <a:rPr lang="en-US" b="1" dirty="0" err="1">
                <a:hlinkClick r:id="rId3"/>
              </a:rPr>
              <a:t>A&amp;M</a:t>
            </a:r>
            <a:r>
              <a:rPr lang="en-US" b="1" dirty="0">
                <a:hlinkClick r:id="rId3"/>
              </a:rPr>
              <a:t> Forest Service , Bugwood.org </a:t>
            </a:r>
            <a:endParaRPr lang="en-US" b="1" dirty="0"/>
          </a:p>
          <a:p>
            <a:pPr defTabSz="47545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944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3963" y="709613"/>
            <a:ext cx="4732337" cy="3549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545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457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/>
              <a:t>NCN: No common name </a:t>
            </a:r>
            <a:r>
              <a:rPr lang="en-US" b="0" dirty="0"/>
              <a:t>but a generic term would be “Ambrosia Beetle”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SCREENING AIDS FOR ALL KINDS OF PESTS: </a:t>
            </a:r>
            <a:r>
              <a:rPr lang="en-US" dirty="0"/>
              <a:t>http://caps.ceris.purdue.edu/screening-aids</a:t>
            </a:r>
          </a:p>
          <a:p>
            <a:pPr lvl="0"/>
            <a:endParaRPr lang="en-US" dirty="0"/>
          </a:p>
          <a:p>
            <a:pPr lvl="0"/>
            <a:r>
              <a:rPr lang="en-US" b="1" dirty="0"/>
              <a:t>PHOTOS &amp; PRONUNCIATION</a:t>
            </a:r>
            <a:r>
              <a:rPr lang="en-US" dirty="0"/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	Agrilus:</a:t>
            </a:r>
            <a:r>
              <a:rPr lang="en-US" b="0" dirty="0"/>
              <a:t> </a:t>
            </a:r>
            <a:r>
              <a:rPr lang="en-US" b="1" dirty="0">
                <a:hlinkClick r:id="rId3"/>
              </a:rPr>
              <a:t>Natasha Wright, </a:t>
            </a:r>
            <a:r>
              <a:rPr lang="en-US" b="1" dirty="0" err="1">
                <a:hlinkClick r:id="rId3"/>
              </a:rPr>
              <a:t>Braman</a:t>
            </a:r>
            <a:r>
              <a:rPr lang="en-US" b="1" dirty="0">
                <a:hlinkClick r:id="rId3"/>
              </a:rPr>
              <a:t> Termite &amp; Pest Elimination, Bugwood.org </a:t>
            </a:r>
            <a:endParaRPr lang="en-US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		“</a:t>
            </a:r>
            <a:r>
              <a:rPr lang="en-US" b="0" dirty="0"/>
              <a:t>A-grill-</a:t>
            </a:r>
            <a:r>
              <a:rPr lang="en-US" b="0" dirty="0" err="1"/>
              <a:t>uss</a:t>
            </a:r>
            <a:r>
              <a:rPr lang="en-US" b="0" dirty="0"/>
              <a:t>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	Hylobius</a:t>
            </a:r>
            <a:r>
              <a:rPr lang="en-US" dirty="0"/>
              <a:t>: https://www.cabi.org/isc/datasheet/28175#toPictures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	“Hi-low-bye-us”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	IPS PHOTO: </a:t>
            </a:r>
            <a:r>
              <a:rPr lang="en-US" b="1" dirty="0">
                <a:hlinkClick r:id="rId4"/>
              </a:rPr>
              <a:t>Jim </a:t>
            </a:r>
            <a:r>
              <a:rPr lang="en-US" b="1" dirty="0" err="1">
                <a:hlinkClick r:id="rId4"/>
              </a:rPr>
              <a:t>Stimmel</a:t>
            </a:r>
            <a:r>
              <a:rPr lang="en-US" b="1" dirty="0">
                <a:hlinkClick r:id="rId4"/>
              </a:rPr>
              <a:t>, Pennsylvania Department of Agriculture, Bugwood.org </a:t>
            </a:r>
            <a:endParaRPr lang="en-US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		</a:t>
            </a:r>
            <a:r>
              <a:rPr lang="en-US" b="0" dirty="0"/>
              <a:t>Like “tips” but without the 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	Megaplatypus: </a:t>
            </a:r>
            <a:r>
              <a:rPr lang="en-US" b="1" dirty="0">
                <a:hlinkClick r:id="rId5"/>
              </a:rPr>
              <a:t>Joseph </a:t>
            </a:r>
            <a:r>
              <a:rPr lang="en-US" b="1" dirty="0" err="1">
                <a:hlinkClick r:id="rId5"/>
              </a:rPr>
              <a:t>Benzel</a:t>
            </a:r>
            <a:r>
              <a:rPr lang="en-US" b="1" dirty="0">
                <a:hlinkClick r:id="rId5"/>
              </a:rPr>
              <a:t>, Screening Aids, USDA APHIS </a:t>
            </a:r>
            <a:r>
              <a:rPr lang="en-US" b="1" dirty="0" err="1">
                <a:hlinkClick r:id="rId5"/>
              </a:rPr>
              <a:t>PPQ</a:t>
            </a:r>
            <a:r>
              <a:rPr lang="en-US" b="1" dirty="0">
                <a:hlinkClick r:id="rId5"/>
              </a:rPr>
              <a:t>, Bugwood.org </a:t>
            </a:r>
            <a:endParaRPr lang="en-US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		</a:t>
            </a:r>
            <a:r>
              <a:rPr lang="en-US" b="0" dirty="0"/>
              <a:t>“Mega-</a:t>
            </a:r>
            <a:r>
              <a:rPr lang="en-US" b="0" dirty="0" err="1"/>
              <a:t>pla</a:t>
            </a:r>
            <a:r>
              <a:rPr lang="en-US" b="0" dirty="0"/>
              <a:t>-tie-puss”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	Platypus: </a:t>
            </a:r>
            <a:r>
              <a:rPr lang="en-US" dirty="0"/>
              <a:t>http://download.ceris.purdue.edu/file/2811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	Like the platypus mammal “</a:t>
            </a:r>
            <a:r>
              <a:rPr lang="en-US" dirty="0" err="1"/>
              <a:t>Pla</a:t>
            </a:r>
            <a:r>
              <a:rPr lang="en-US" dirty="0"/>
              <a:t>-tie-puss”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D7F5-E8C8-5E4B-9195-D6A3FAACD2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403-C413-3A4F-A5B7-89E2D211299E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C42-059E-8145-A0E7-19B0934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99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403-C413-3A4F-A5B7-89E2D211299E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C42-059E-8145-A0E7-19B0934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9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403-C413-3A4F-A5B7-89E2D211299E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C42-059E-8145-A0E7-19B09345659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1850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403-C413-3A4F-A5B7-89E2D211299E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C42-059E-8145-A0E7-19B0934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52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403-C413-3A4F-A5B7-89E2D211299E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C42-059E-8145-A0E7-19B09345659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5908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403-C413-3A4F-A5B7-89E2D211299E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C42-059E-8145-A0E7-19B0934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69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403-C413-3A4F-A5B7-89E2D211299E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C42-059E-8145-A0E7-19B0934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09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403-C413-3A4F-A5B7-89E2D211299E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C42-059E-8145-A0E7-19B0934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6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403-C413-3A4F-A5B7-89E2D211299E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C42-059E-8145-A0E7-19B0934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8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403-C413-3A4F-A5B7-89E2D211299E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C42-059E-8145-A0E7-19B0934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0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403-C413-3A4F-A5B7-89E2D211299E}" type="datetimeFigureOut">
              <a:rPr lang="en-US" smtClean="0"/>
              <a:t>8/15/25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C42-059E-8145-A0E7-19B0934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41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403-C413-3A4F-A5B7-89E2D211299E}" type="datetimeFigureOut">
              <a:rPr lang="en-US" smtClean="0"/>
              <a:t>8/15/25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C42-059E-8145-A0E7-19B0934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23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403-C413-3A4F-A5B7-89E2D211299E}" type="datetimeFigureOut">
              <a:rPr lang="en-US" smtClean="0"/>
              <a:t>8/15/25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C42-059E-8145-A0E7-19B0934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03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403-C413-3A4F-A5B7-89E2D211299E}" type="datetimeFigureOut">
              <a:rPr lang="en-US" smtClean="0"/>
              <a:t>8/15/25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C42-059E-8145-A0E7-19B0934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15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403-C413-3A4F-A5B7-89E2D211299E}" type="datetimeFigureOut">
              <a:rPr lang="en-US" smtClean="0"/>
              <a:t>8/15/25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C42-059E-8145-A0E7-19B0934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7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403-C413-3A4F-A5B7-89E2D211299E}" type="datetimeFigureOut">
              <a:rPr lang="en-US" smtClean="0"/>
              <a:t>8/15/25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BC42-059E-8145-A0E7-19B0934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06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7A403-C413-3A4F-A5B7-89E2D211299E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1A7BC42-059E-8145-A0E7-19B0934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6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7.png"/><Relationship Id="rId10" Type="http://schemas.openxmlformats.org/officeDocument/2006/relationships/image" Target="../media/image17.jp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9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hyperlink" Target="https://www.invasive.org/browse/subinfo.cfm?sub=4101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vasive.org/browse/detail.cfm?imgnum=5378034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21.jpg"/><Relationship Id="rId5" Type="http://schemas.openxmlformats.org/officeDocument/2006/relationships/image" Target="../media/image7.png"/><Relationship Id="rId10" Type="http://schemas.openxmlformats.org/officeDocument/2006/relationships/image" Target="../media/image10.jpg"/><Relationship Id="rId4" Type="http://schemas.openxmlformats.org/officeDocument/2006/relationships/image" Target="../media/image6.png"/><Relationship Id="rId9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bi.org/isc/datasheet/28175#toPictures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11.jpg"/><Relationship Id="rId5" Type="http://schemas.openxmlformats.org/officeDocument/2006/relationships/image" Target="../media/image7.png"/><Relationship Id="rId10" Type="http://schemas.openxmlformats.org/officeDocument/2006/relationships/image" Target="../media/image22.jp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bi.org/isc/datasheet/28175#toPictures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10" Type="http://schemas.openxmlformats.org/officeDocument/2006/relationships/image" Target="../media/image24.jpg"/><Relationship Id="rId4" Type="http://schemas.openxmlformats.org/officeDocument/2006/relationships/image" Target="../media/image6.png"/><Relationship Id="rId9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29.jpg"/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12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27.jpg"/><Relationship Id="rId5" Type="http://schemas.openxmlformats.org/officeDocument/2006/relationships/image" Target="../media/image7.png"/><Relationship Id="rId10" Type="http://schemas.openxmlformats.org/officeDocument/2006/relationships/image" Target="../media/image26.jpg"/><Relationship Id="rId4" Type="http://schemas.openxmlformats.org/officeDocument/2006/relationships/image" Target="../media/image6.png"/><Relationship Id="rId9" Type="http://schemas.openxmlformats.org/officeDocument/2006/relationships/hyperlink" Target="https://www.invasive.org/browse/detail.cfm?imgnum=5540887" TargetMode="External"/><Relationship Id="rId1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10" Type="http://schemas.openxmlformats.org/officeDocument/2006/relationships/image" Target="../media/image32.jpg"/><Relationship Id="rId4" Type="http://schemas.openxmlformats.org/officeDocument/2006/relationships/image" Target="../media/image6.png"/><Relationship Id="rId9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6.jpg"/><Relationship Id="rId5" Type="http://schemas.openxmlformats.org/officeDocument/2006/relationships/image" Target="../media/image7.png"/><Relationship Id="rId10" Type="http://schemas.openxmlformats.org/officeDocument/2006/relationships/image" Target="../media/image35.jpg"/><Relationship Id="rId4" Type="http://schemas.openxmlformats.org/officeDocument/2006/relationships/image" Target="../media/image6.png"/><Relationship Id="rId9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6.jpg"/><Relationship Id="rId5" Type="http://schemas.openxmlformats.org/officeDocument/2006/relationships/image" Target="../media/image7.png"/><Relationship Id="rId10" Type="http://schemas.openxmlformats.org/officeDocument/2006/relationships/image" Target="../media/image35.jpg"/><Relationship Id="rId4" Type="http://schemas.openxmlformats.org/officeDocument/2006/relationships/image" Target="../media/image6.png"/><Relationship Id="rId9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45.jpg"/><Relationship Id="rId3" Type="http://schemas.openxmlformats.org/officeDocument/2006/relationships/image" Target="../media/image40.png"/><Relationship Id="rId7" Type="http://schemas.openxmlformats.org/officeDocument/2006/relationships/image" Target="../media/image1.png"/><Relationship Id="rId12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43.jpg"/><Relationship Id="rId5" Type="http://schemas.openxmlformats.org/officeDocument/2006/relationships/image" Target="../media/image6.png"/><Relationship Id="rId10" Type="http://schemas.openxmlformats.org/officeDocument/2006/relationships/image" Target="../media/image42.jpg"/><Relationship Id="rId4" Type="http://schemas.openxmlformats.org/officeDocument/2006/relationships/image" Target="../media/image5.png"/><Relationship Id="rId9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0.png"/><Relationship Id="rId7" Type="http://schemas.openxmlformats.org/officeDocument/2006/relationships/hyperlink" Target="https://www.aphis.usda.gov/plant_health/plant_pest_info/emerald_ash_b/downloads/NewCountyDetectionMap2021.pdf" TargetMode="External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46.jpg"/><Relationship Id="rId5" Type="http://schemas.openxmlformats.org/officeDocument/2006/relationships/image" Target="../media/image6.png"/><Relationship Id="rId10" Type="http://schemas.openxmlformats.org/officeDocument/2006/relationships/image" Target="../media/image41.jpg"/><Relationship Id="rId4" Type="http://schemas.openxmlformats.org/officeDocument/2006/relationships/image" Target="../media/image5.png"/><Relationship Id="rId9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0.png"/><Relationship Id="rId7" Type="http://schemas.openxmlformats.org/officeDocument/2006/relationships/hyperlink" Target="https://www.fs.usda.gov/Internet/FSE_DOCUMENTS/fseprd669956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43.jpg"/><Relationship Id="rId5" Type="http://schemas.openxmlformats.org/officeDocument/2006/relationships/image" Target="../media/image6.png"/><Relationship Id="rId10" Type="http://schemas.openxmlformats.org/officeDocument/2006/relationships/image" Target="../media/image42.jpg"/><Relationship Id="rId4" Type="http://schemas.openxmlformats.org/officeDocument/2006/relationships/image" Target="../media/image5.png"/><Relationship Id="rId9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4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5.jpg"/><Relationship Id="rId4" Type="http://schemas.openxmlformats.org/officeDocument/2006/relationships/image" Target="../media/image5.png"/><Relationship Id="rId9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47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hyperlink" Target="https://youtu.be/t_5tBnvCj3s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878305" y="1046747"/>
            <a:ext cx="7435515" cy="4535906"/>
          </a:xfrm>
          <a:prstGeom prst="roundRect">
            <a:avLst/>
          </a:prstGeom>
          <a:solidFill>
            <a:srgbClr val="ECF1E7">
              <a:alpha val="8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Forest Health Pests and Diseases &amp; Biosecurity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endParaRPr lang="en-US" sz="1600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  <a:cs typeface="WC ROUGHTRAD Bta"/>
            </a:endParaRPr>
          </a:p>
          <a:p>
            <a:pPr algn="ctr"/>
            <a:endParaRPr lang="en-US" sz="4000" b="1" i="1" dirty="0">
              <a:solidFill>
                <a:prstClr val="black"/>
              </a:solidFill>
              <a:latin typeface="Candara" panose="020E0502030303020204" pitchFamily="34" charset="0"/>
              <a:cs typeface="WC ROUGHTRAD Bta"/>
            </a:endParaRPr>
          </a:p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USDA-APHIS </a:t>
            </a:r>
          </a:p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Texas Invasive Species Institute (TISI)</a:t>
            </a:r>
          </a:p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SHSU Agriculture Sciences</a:t>
            </a:r>
          </a:p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SHSU Engineering Technology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7" descr="heade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785" y="-48128"/>
            <a:ext cx="4521348" cy="613611"/>
          </a:xfrm>
          <a:prstGeom prst="rect">
            <a:avLst/>
          </a:prstGeom>
        </p:spPr>
      </p:pic>
      <p:pic>
        <p:nvPicPr>
          <p:cNvPr id="12" name="Picture 11" descr="logoc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7286"/>
            <a:ext cx="9144000" cy="810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590D70-7FC3-4EE8-B141-3F32A3D51C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04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6408301-7206-0740-85DF-0EF4EC48E85E}"/>
              </a:ext>
            </a:extLst>
          </p:cNvPr>
          <p:cNvGrpSpPr/>
          <p:nvPr/>
        </p:nvGrpSpPr>
        <p:grpSpPr>
          <a:xfrm>
            <a:off x="0" y="1768500"/>
            <a:ext cx="9144000" cy="5013424"/>
            <a:chOff x="0" y="1486797"/>
            <a:chExt cx="9144000" cy="4404988"/>
          </a:xfrm>
        </p:grpSpPr>
        <p:pic>
          <p:nvPicPr>
            <p:cNvPr id="16" name="Picture 15" descr="middle.png">
              <a:extLst>
                <a:ext uri="{FF2B5EF4-FFF2-40B4-BE49-F238E27FC236}">
                  <a16:creationId xmlns:a16="http://schemas.microsoft.com/office/drawing/2014/main" id="{B060DC8E-A587-404B-96A7-358406F90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44789"/>
              <a:ext cx="9144000" cy="4037446"/>
            </a:xfrm>
            <a:prstGeom prst="rect">
              <a:avLst/>
            </a:prstGeom>
          </p:spPr>
        </p:pic>
        <p:pic>
          <p:nvPicPr>
            <p:cNvPr id="21" name="Picture 20" descr="main_bottom.png">
              <a:extLst>
                <a:ext uri="{FF2B5EF4-FFF2-40B4-BE49-F238E27FC236}">
                  <a16:creationId xmlns:a16="http://schemas.microsoft.com/office/drawing/2014/main" id="{8C66F1E8-0737-584F-B06D-6A005181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67667"/>
              <a:ext cx="9144000" cy="224118"/>
            </a:xfrm>
            <a:prstGeom prst="rect">
              <a:avLst/>
            </a:prstGeom>
          </p:spPr>
        </p:pic>
        <p:pic>
          <p:nvPicPr>
            <p:cNvPr id="22" name="Picture 21" descr="main_top.png">
              <a:extLst>
                <a:ext uri="{FF2B5EF4-FFF2-40B4-BE49-F238E27FC236}">
                  <a16:creationId xmlns:a16="http://schemas.microsoft.com/office/drawing/2014/main" id="{827C4B43-95AD-C44E-B4D1-89869366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86797"/>
              <a:ext cx="9144000" cy="26894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6127" y="295457"/>
            <a:ext cx="4005942" cy="1026436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PPA Priority Pests: 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WC ROUGHTRAD Bta"/>
              </a:rPr>
              <a:t>Forest Health Threats</a:t>
            </a:r>
          </a:p>
        </p:txBody>
      </p:sp>
      <p:sp>
        <p:nvSpPr>
          <p:cNvPr id="3" name="Content Placeholder 2" descr="Oak Ambrosia Beetle &#10;Platypus quercivorus&#10;"/>
          <p:cNvSpPr>
            <a:spLocks noGrp="1"/>
          </p:cNvSpPr>
          <p:nvPr>
            <p:ph idx="1"/>
          </p:nvPr>
        </p:nvSpPr>
        <p:spPr>
          <a:xfrm>
            <a:off x="298447" y="2042537"/>
            <a:ext cx="4785182" cy="4602483"/>
          </a:xfrm>
        </p:spPr>
        <p:txBody>
          <a:bodyPr>
            <a:normAutofit lnSpcReduction="10000"/>
          </a:bodyPr>
          <a:lstStyle/>
          <a:p>
            <a:r>
              <a:rPr lang="en-US" sz="3000" b="1" dirty="0">
                <a:solidFill>
                  <a:srgbClr val="4E120A"/>
                </a:solidFill>
                <a:latin typeface="Candara" panose="020E0502030303020204" pitchFamily="34" charset="0"/>
                <a:cs typeface="Candara"/>
              </a:rPr>
              <a:t>Oak </a:t>
            </a:r>
            <a:r>
              <a:rPr lang="en-US" sz="3000" b="1" dirty="0" err="1">
                <a:solidFill>
                  <a:srgbClr val="4E120A"/>
                </a:solidFill>
                <a:latin typeface="Candara" panose="020E0502030303020204" pitchFamily="34" charset="0"/>
                <a:cs typeface="Candara"/>
              </a:rPr>
              <a:t>Splendour</a:t>
            </a:r>
            <a:r>
              <a:rPr lang="en-US" sz="3000" b="1" dirty="0">
                <a:solidFill>
                  <a:srgbClr val="4E120A"/>
                </a:solidFill>
                <a:latin typeface="Candara" panose="020E0502030303020204" pitchFamily="34" charset="0"/>
                <a:cs typeface="Candara"/>
              </a:rPr>
              <a:t> Beetle </a:t>
            </a:r>
            <a:r>
              <a:rPr lang="en-US" sz="2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Agrilus biguttatus</a:t>
            </a:r>
          </a:p>
          <a:p>
            <a:r>
              <a:rPr lang="en-US" sz="3000" b="1" dirty="0">
                <a:solidFill>
                  <a:srgbClr val="4E120A"/>
                </a:solidFill>
                <a:latin typeface="Candara" panose="020E0502030303020204" pitchFamily="34" charset="0"/>
                <a:cs typeface="Candara"/>
              </a:rPr>
              <a:t>Large Pine Weevil  </a:t>
            </a:r>
            <a:r>
              <a:rPr lang="en-US" sz="2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Hylobius </a:t>
            </a:r>
            <a:r>
              <a:rPr lang="en-US" sz="2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abeitus</a:t>
            </a:r>
            <a:endParaRPr lang="en-US" sz="2600" b="1" i="1" dirty="0">
              <a:solidFill>
                <a:schemeClr val="tx1">
                  <a:lumMod val="95000"/>
                  <a:lumOff val="5000"/>
                </a:schemeClr>
              </a:solidFill>
              <a:latin typeface="Candara" panose="020E0502030303020204" pitchFamily="34" charset="0"/>
              <a:cs typeface="Candara"/>
            </a:endParaRPr>
          </a:p>
          <a:p>
            <a:r>
              <a:rPr lang="en-US" sz="3000" b="1" dirty="0">
                <a:solidFill>
                  <a:srgbClr val="4E120A"/>
                </a:solidFill>
                <a:latin typeface="Candara" panose="020E0502030303020204" pitchFamily="34" charset="0"/>
                <a:cs typeface="Candara"/>
              </a:rPr>
              <a:t>Six-toothed pine engraver </a:t>
            </a:r>
            <a:r>
              <a:rPr lang="en-US" sz="2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Ips </a:t>
            </a:r>
            <a:r>
              <a:rPr lang="en-US" sz="2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sexdentatus</a:t>
            </a:r>
            <a:r>
              <a:rPr lang="en-US" sz="2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 </a:t>
            </a:r>
          </a:p>
          <a:p>
            <a:r>
              <a:rPr lang="en-US" sz="3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Megaplatypus mutatus 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cs typeface="Candara"/>
              </a:rPr>
              <a:t>NCN</a:t>
            </a:r>
          </a:p>
          <a:p>
            <a:r>
              <a:rPr lang="en-US" sz="3000" b="1" dirty="0">
                <a:solidFill>
                  <a:srgbClr val="4E120A"/>
                </a:solidFill>
                <a:latin typeface="Candara" panose="020E0502030303020204" pitchFamily="34" charset="0"/>
                <a:cs typeface="Candara"/>
              </a:rPr>
              <a:t>Oak Ambrosia Beetle </a:t>
            </a:r>
            <a:r>
              <a:rPr lang="en-US" sz="2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Platypus </a:t>
            </a:r>
            <a:r>
              <a:rPr lang="en-US" sz="2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quercivorus</a:t>
            </a:r>
            <a:endParaRPr lang="en-US" sz="3000" b="1" i="1" dirty="0">
              <a:solidFill>
                <a:schemeClr val="tx1">
                  <a:lumMod val="95000"/>
                  <a:lumOff val="5000"/>
                </a:schemeClr>
              </a:solidFill>
              <a:latin typeface="Candara" panose="020E0502030303020204" pitchFamily="34" charset="0"/>
              <a:cs typeface="Candara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F10DD3B-EB0D-4328-B88E-77920D802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35" y="95666"/>
            <a:ext cx="2030079" cy="1465501"/>
          </a:xfrm>
          <a:prstGeom prst="rect">
            <a:avLst/>
          </a:prstGeom>
        </p:spPr>
      </p:pic>
      <p:pic>
        <p:nvPicPr>
          <p:cNvPr id="12" name="Picture 11" descr="Agrilus biguttatus &#10;Oaks Splendour Beetle">
            <a:extLst>
              <a:ext uri="{FF2B5EF4-FFF2-40B4-BE49-F238E27FC236}">
                <a16:creationId xmlns:a16="http://schemas.microsoft.com/office/drawing/2014/main" id="{8E288A2C-A9C0-4898-8B4B-201AD0EE68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85" r="-1"/>
          <a:stretch/>
        </p:blipFill>
        <p:spPr>
          <a:xfrm rot="16200000">
            <a:off x="6973510" y="-428160"/>
            <a:ext cx="1219985" cy="27101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Hylobius abietus&#10;Large Pine Weevil">
            <a:extLst>
              <a:ext uri="{FF2B5EF4-FFF2-40B4-BE49-F238E27FC236}">
                <a16:creationId xmlns:a16="http://schemas.microsoft.com/office/drawing/2014/main" id="{F80D614F-BD25-4045-B266-A637C3C8C6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37" t="6888" b="19537"/>
          <a:stretch/>
        </p:blipFill>
        <p:spPr>
          <a:xfrm>
            <a:off x="6708728" y="1604562"/>
            <a:ext cx="2229872" cy="12880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29C457-39A3-49E6-9732-976FFCF8E8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793" b="17786"/>
          <a:stretch/>
        </p:blipFill>
        <p:spPr>
          <a:xfrm>
            <a:off x="6298643" y="5492465"/>
            <a:ext cx="2651473" cy="11187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Ips sexdentatus&#10;Six-toothed pine engraver">
            <a:extLst>
              <a:ext uri="{FF2B5EF4-FFF2-40B4-BE49-F238E27FC236}">
                <a16:creationId xmlns:a16="http://schemas.microsoft.com/office/drawing/2014/main" id="{23F66A77-6245-4D8C-98AD-CDC59E2F8E3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7433"/>
          <a:stretch/>
        </p:blipFill>
        <p:spPr>
          <a:xfrm>
            <a:off x="6902700" y="2960243"/>
            <a:ext cx="2047416" cy="134710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8" name="Group 17" descr="Megaplatypus mutatus">
            <a:extLst>
              <a:ext uri="{FF2B5EF4-FFF2-40B4-BE49-F238E27FC236}">
                <a16:creationId xmlns:a16="http://schemas.microsoft.com/office/drawing/2014/main" id="{D04061C8-84CF-49BE-BFB2-B7C5DE6975F2}"/>
              </a:ext>
            </a:extLst>
          </p:cNvPr>
          <p:cNvGrpSpPr/>
          <p:nvPr/>
        </p:nvGrpSpPr>
        <p:grpSpPr>
          <a:xfrm>
            <a:off x="6246626" y="4374981"/>
            <a:ext cx="2703490" cy="1056095"/>
            <a:chOff x="1306286" y="2152458"/>
            <a:chExt cx="6683828" cy="2754455"/>
          </a:xfrm>
        </p:grpSpPr>
        <p:pic>
          <p:nvPicPr>
            <p:cNvPr id="19" name="Picture 18" descr="A close-up of a cigar&#10;&#10;Description automatically generated with low confidence">
              <a:extLst>
                <a:ext uri="{FF2B5EF4-FFF2-40B4-BE49-F238E27FC236}">
                  <a16:creationId xmlns:a16="http://schemas.microsoft.com/office/drawing/2014/main" id="{6F000F83-37A0-4EC1-8EEA-3C5440798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357" t="27830" r="3274" b="31505"/>
            <a:stretch/>
          </p:blipFill>
          <p:spPr>
            <a:xfrm>
              <a:off x="1306286" y="2152458"/>
              <a:ext cx="6683828" cy="2316285"/>
            </a:xfrm>
            <a:prstGeom prst="rect">
              <a:avLst/>
            </a:prstGeom>
          </p:spPr>
        </p:pic>
        <p:pic>
          <p:nvPicPr>
            <p:cNvPr id="20" name="Picture 19" descr="A close-up of a cigar&#10;&#10;Description automatically generated with low confidence">
              <a:extLst>
                <a:ext uri="{FF2B5EF4-FFF2-40B4-BE49-F238E27FC236}">
                  <a16:creationId xmlns:a16="http://schemas.microsoft.com/office/drawing/2014/main" id="{C9560696-3EFD-4CDB-B546-9958194D6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357" t="92307" r="3274"/>
            <a:stretch/>
          </p:blipFill>
          <p:spPr>
            <a:xfrm>
              <a:off x="1306286" y="4468743"/>
              <a:ext cx="6683828" cy="4381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614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ak tree suffering dieback from A. biguttatus.&#10;Photo: Louis-Michel Nageleisen, Département de la Santé des Forêts, Bugwood.org">
            <a:extLst>
              <a:ext uri="{FF2B5EF4-FFF2-40B4-BE49-F238E27FC236}">
                <a16:creationId xmlns:a16="http://schemas.microsoft.com/office/drawing/2014/main" id="{E9A04791-604B-460E-9F72-EA234B899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43" y="512583"/>
            <a:ext cx="4223462" cy="633519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6408301-7206-0740-85DF-0EF4EC48E85E}"/>
              </a:ext>
            </a:extLst>
          </p:cNvPr>
          <p:cNvGrpSpPr/>
          <p:nvPr/>
        </p:nvGrpSpPr>
        <p:grpSpPr>
          <a:xfrm>
            <a:off x="0" y="1674284"/>
            <a:ext cx="5366657" cy="5171359"/>
            <a:chOff x="0" y="1486797"/>
            <a:chExt cx="9144000" cy="4404988"/>
          </a:xfrm>
        </p:grpSpPr>
        <p:pic>
          <p:nvPicPr>
            <p:cNvPr id="16" name="Picture 15" descr="middle.png">
              <a:extLst>
                <a:ext uri="{FF2B5EF4-FFF2-40B4-BE49-F238E27FC236}">
                  <a16:creationId xmlns:a16="http://schemas.microsoft.com/office/drawing/2014/main" id="{B060DC8E-A587-404B-96A7-358406F90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44789"/>
              <a:ext cx="9144000" cy="4037446"/>
            </a:xfrm>
            <a:prstGeom prst="rect">
              <a:avLst/>
            </a:prstGeom>
          </p:spPr>
        </p:pic>
        <p:pic>
          <p:nvPicPr>
            <p:cNvPr id="21" name="Picture 20" descr="main_bottom.png">
              <a:extLst>
                <a:ext uri="{FF2B5EF4-FFF2-40B4-BE49-F238E27FC236}">
                  <a16:creationId xmlns:a16="http://schemas.microsoft.com/office/drawing/2014/main" id="{8C66F1E8-0737-584F-B06D-6A005181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67667"/>
              <a:ext cx="9144000" cy="224118"/>
            </a:xfrm>
            <a:prstGeom prst="rect">
              <a:avLst/>
            </a:prstGeom>
          </p:spPr>
        </p:pic>
        <p:pic>
          <p:nvPicPr>
            <p:cNvPr id="22" name="Picture 21" descr="main_top.png">
              <a:extLst>
                <a:ext uri="{FF2B5EF4-FFF2-40B4-BE49-F238E27FC236}">
                  <a16:creationId xmlns:a16="http://schemas.microsoft.com/office/drawing/2014/main" id="{827C4B43-95AD-C44E-B4D1-89869366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86797"/>
              <a:ext cx="9144000" cy="26894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2737"/>
            <a:ext cx="8229600" cy="998336"/>
          </a:xfrm>
        </p:spPr>
        <p:txBody>
          <a:bodyPr>
            <a:normAutofit fontScale="90000"/>
          </a:bodyPr>
          <a:lstStyle/>
          <a:p>
            <a:r>
              <a:rPr lang="en-US" sz="3100" b="1" i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Agrilus biguttatus</a:t>
            </a:r>
            <a:br>
              <a:rPr lang="en-US" sz="3100" b="1" i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</a:br>
            <a:r>
              <a:rPr lang="en-US" sz="31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Oak </a:t>
            </a:r>
            <a:r>
              <a:rPr lang="en-US" sz="31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Splendour</a:t>
            </a:r>
            <a:r>
              <a:rPr lang="en-US" sz="31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Beetle</a:t>
            </a:r>
            <a:br>
              <a:rPr lang="en-US" sz="3200" dirty="0"/>
            </a:br>
            <a:endParaRPr lang="en-US" sz="3000" b="1" i="1" dirty="0">
              <a:solidFill>
                <a:srgbClr val="800000"/>
              </a:solidFill>
              <a:latin typeface="Century Gothic" panose="020B0502020202020204" pitchFamily="34" charset="0"/>
              <a:cs typeface="WC ROUGHTRAD Bt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7" y="1876979"/>
            <a:ext cx="5286650" cy="5171359"/>
          </a:xfrm>
        </p:spPr>
        <p:txBody>
          <a:bodyPr>
            <a:normAutofit lnSpcReduction="10000"/>
          </a:bodyPr>
          <a:lstStyle/>
          <a:p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Host species: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All Oak species (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Quercus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spp.),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healthy or stressed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Native to: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Europe and North Africa.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Symptoms of Infestation: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9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Tree canopy dieback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17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Top branches die before the lowest ones.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900" b="1" u="sng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D-shaped exit holes  </a:t>
            </a:r>
            <a:r>
              <a:rPr lang="en-US" sz="19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from adults entering the tree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Economic &amp; Ecological Damage: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Texas is the 5</a:t>
            </a:r>
            <a:r>
              <a:rPr lang="en-US" sz="2000" b="1" baseline="30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th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largest lumber producer for the United States.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900" b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Ecological: </a:t>
            </a:r>
            <a:r>
              <a:rPr lang="en-US" sz="19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Oaks trees are necessary components of our state’s Post Oak Savannah, Blackland Prairies, Gulf coastal Marshes and the </a:t>
            </a:r>
            <a:r>
              <a:rPr lang="en-US" sz="1900" b="1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Pineywoods</a:t>
            </a:r>
            <a:r>
              <a:rPr lang="en-US" sz="19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ecoregions.</a:t>
            </a:r>
            <a:endParaRPr lang="en-US" b="1" i="1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  <a:cs typeface="Candara"/>
            </a:endParaRPr>
          </a:p>
        </p:txBody>
      </p:sp>
      <p:pic>
        <p:nvPicPr>
          <p:cNvPr id="27" name="Picture 26" descr="header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10FBE9-EB63-48B6-8D1C-17FA74E1A1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pic>
        <p:nvPicPr>
          <p:cNvPr id="4" name="Picture 3" descr="Agrilus biguttatus &#10;Oaks Splendour Beetle&#10;Natasha Wright, Braman Termite &amp; Pest Elimination, Bugwood.org &#10;">
            <a:hlinkClick r:id="rId9"/>
            <a:extLst>
              <a:ext uri="{FF2B5EF4-FFF2-40B4-BE49-F238E27FC236}">
                <a16:creationId xmlns:a16="http://schemas.microsoft.com/office/drawing/2014/main" id="{96C63C2D-EF99-49D3-BF1A-5301138D5D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17" t="2716"/>
          <a:stretch/>
        </p:blipFill>
        <p:spPr>
          <a:xfrm rot="16200000">
            <a:off x="6452653" y="3627189"/>
            <a:ext cx="1601956" cy="34450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D-shaped exit holes that are formed by Buprestidae beetles. &#10;Joseph O’Brien USDA Forest Service, Bugwood.org &#10;">
            <a:extLst>
              <a:ext uri="{FF2B5EF4-FFF2-40B4-BE49-F238E27FC236}">
                <a16:creationId xmlns:a16="http://schemas.microsoft.com/office/drawing/2014/main" id="{27E58092-38E7-48A2-8D5D-AD27AB542B3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494" t="28552"/>
          <a:stretch/>
        </p:blipFill>
        <p:spPr>
          <a:xfrm>
            <a:off x="5440263" y="2309242"/>
            <a:ext cx="2990691" cy="201568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1072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6408301-7206-0740-85DF-0EF4EC48E85E}"/>
              </a:ext>
            </a:extLst>
          </p:cNvPr>
          <p:cNvGrpSpPr/>
          <p:nvPr/>
        </p:nvGrpSpPr>
        <p:grpSpPr>
          <a:xfrm>
            <a:off x="-43542" y="1748911"/>
            <a:ext cx="9220202" cy="5109089"/>
            <a:chOff x="0" y="1486797"/>
            <a:chExt cx="9144000" cy="4404988"/>
          </a:xfrm>
        </p:grpSpPr>
        <p:pic>
          <p:nvPicPr>
            <p:cNvPr id="16" name="Picture 15" descr="middle.png">
              <a:extLst>
                <a:ext uri="{FF2B5EF4-FFF2-40B4-BE49-F238E27FC236}">
                  <a16:creationId xmlns:a16="http://schemas.microsoft.com/office/drawing/2014/main" id="{B060DC8E-A587-404B-96A7-358406F90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44789"/>
              <a:ext cx="9144000" cy="4037446"/>
            </a:xfrm>
            <a:prstGeom prst="rect">
              <a:avLst/>
            </a:prstGeom>
          </p:spPr>
        </p:pic>
        <p:pic>
          <p:nvPicPr>
            <p:cNvPr id="21" name="Picture 20" descr="main_bottom.png">
              <a:extLst>
                <a:ext uri="{FF2B5EF4-FFF2-40B4-BE49-F238E27FC236}">
                  <a16:creationId xmlns:a16="http://schemas.microsoft.com/office/drawing/2014/main" id="{8C66F1E8-0737-584F-B06D-6A005181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67667"/>
              <a:ext cx="9144000" cy="224118"/>
            </a:xfrm>
            <a:prstGeom prst="rect">
              <a:avLst/>
            </a:prstGeom>
          </p:spPr>
        </p:pic>
        <p:pic>
          <p:nvPicPr>
            <p:cNvPr id="22" name="Picture 21" descr="main_top.png">
              <a:extLst>
                <a:ext uri="{FF2B5EF4-FFF2-40B4-BE49-F238E27FC236}">
                  <a16:creationId xmlns:a16="http://schemas.microsoft.com/office/drawing/2014/main" id="{827C4B43-95AD-C44E-B4D1-89869366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86797"/>
              <a:ext cx="9144000" cy="26894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2737"/>
            <a:ext cx="8229600" cy="998336"/>
          </a:xfrm>
        </p:spPr>
        <p:txBody>
          <a:bodyPr>
            <a:normAutofit fontScale="90000"/>
          </a:bodyPr>
          <a:lstStyle/>
          <a:p>
            <a:r>
              <a:rPr lang="en-US" sz="3100" b="1" i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Agrilus biguttatus</a:t>
            </a:r>
            <a:br>
              <a:rPr lang="en-US" sz="3100" b="1" i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</a:br>
            <a:r>
              <a:rPr lang="en-US" sz="31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Oak </a:t>
            </a:r>
            <a:r>
              <a:rPr lang="en-US" sz="31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Splendour</a:t>
            </a:r>
            <a:r>
              <a:rPr lang="en-US" sz="31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Beetle</a:t>
            </a:r>
            <a:br>
              <a:rPr lang="en-US" sz="3200" dirty="0"/>
            </a:br>
            <a:endParaRPr lang="en-US" sz="3000" b="1" i="1" dirty="0">
              <a:solidFill>
                <a:srgbClr val="800000"/>
              </a:solidFill>
              <a:latin typeface="Century Gothic" panose="020B0502020202020204" pitchFamily="34" charset="0"/>
              <a:cs typeface="WC ROUGHTRAD Bt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86" y="1969676"/>
            <a:ext cx="4626098" cy="415721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Identification:</a:t>
            </a:r>
          </a:p>
          <a:p>
            <a:pPr lvl="1">
              <a:spcBef>
                <a:spcPts val="600"/>
              </a:spcBef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Metallic green-gold color; ½ inch long</a:t>
            </a:r>
          </a:p>
          <a:p>
            <a:pPr lvl="1">
              <a:spcBef>
                <a:spcPts val="600"/>
              </a:spcBef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Only two white spots on the back of wings (elytra)</a:t>
            </a:r>
          </a:p>
          <a:p>
            <a:pPr lvl="1">
              <a:spcBef>
                <a:spcPts val="600"/>
              </a:spcBef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White marks on the interior edge </a:t>
            </a:r>
          </a:p>
          <a:p>
            <a:pPr lvl="1">
              <a:spcBef>
                <a:spcPts val="600"/>
              </a:spcBef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Larvae feed on tree cambium creating ‘zig-zag’ galleries.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Since they are both </a:t>
            </a: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Agrilus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species,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OSB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can be confused with the infamous invasive </a:t>
            </a:r>
            <a:r>
              <a:rPr lang="en-US" sz="2000" b="1" u="sng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Emerald Ash Borer.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	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EAB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is only in Ash trees and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OSB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is 	only in Oaks.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b="1" i="1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  <a:cs typeface="Candara"/>
            </a:endParaRPr>
          </a:p>
        </p:txBody>
      </p:sp>
      <p:pic>
        <p:nvPicPr>
          <p:cNvPr id="27" name="Picture 26" descr="header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10FBE9-EB63-48B6-8D1C-17FA74E1A1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pic>
        <p:nvPicPr>
          <p:cNvPr id="7" name="Picture 6" descr="Oak Splendour Beetle (showing the golden coloration)&#10;Milan Zubrik, Forest Research Institute - Slovakia, Bugwood.org &#10;">
            <a:hlinkClick r:id="rId8"/>
            <a:extLst>
              <a:ext uri="{FF2B5EF4-FFF2-40B4-BE49-F238E27FC236}">
                <a16:creationId xmlns:a16="http://schemas.microsoft.com/office/drawing/2014/main" id="{84A57297-83D4-4969-9A66-8143664C36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948" t="32833" r="3659"/>
          <a:stretch/>
        </p:blipFill>
        <p:spPr>
          <a:xfrm>
            <a:off x="4714756" y="953568"/>
            <a:ext cx="4361496" cy="34847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Insect feeding galleries under the bark&#10;Beat Forster, Swiss Federal Institute for Forest, Snow and Landscape Research, Bugwood.org &#10;">
            <a:extLst>
              <a:ext uri="{FF2B5EF4-FFF2-40B4-BE49-F238E27FC236}">
                <a16:creationId xmlns:a16="http://schemas.microsoft.com/office/drawing/2014/main" id="{DE74CD57-1535-4045-AF9F-B96EC14E358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143" t="12222" r="2380"/>
          <a:stretch/>
        </p:blipFill>
        <p:spPr>
          <a:xfrm>
            <a:off x="5340937" y="3004967"/>
            <a:ext cx="2541823" cy="3699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Emerald Ash Borer (closely related to Oak Splendour Beetle) and already established in US and TX.&#10;Pennsylvania Department of Conservation and Natural Resources - Forestry , Bugwood.org &#10;">
            <a:extLst>
              <a:ext uri="{FF2B5EF4-FFF2-40B4-BE49-F238E27FC236}">
                <a16:creationId xmlns:a16="http://schemas.microsoft.com/office/drawing/2014/main" id="{16CF9F7B-16B0-4849-A718-942BE0C697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4757" y="2769629"/>
            <a:ext cx="1360574" cy="39430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CEC81E-3BFC-4B27-97D0-EE3063586775}"/>
              </a:ext>
            </a:extLst>
          </p:cNvPr>
          <p:cNvSpPr txBox="1"/>
          <p:nvPr/>
        </p:nvSpPr>
        <p:spPr>
          <a:xfrm>
            <a:off x="2987442" y="5882970"/>
            <a:ext cx="1243457" cy="715089"/>
          </a:xfrm>
          <a:prstGeom prst="roundRect">
            <a:avLst/>
          </a:prstGeom>
          <a:solidFill>
            <a:srgbClr val="EEECE1"/>
          </a:solidFill>
          <a:ln w="28575">
            <a:solidFill>
              <a:schemeClr val="tx2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NO white spots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86CA5AC-DEEE-46AD-AC73-D47E1DD02BF8}"/>
              </a:ext>
            </a:extLst>
          </p:cNvPr>
          <p:cNvCxnSpPr/>
          <p:nvPr/>
        </p:nvCxnSpPr>
        <p:spPr>
          <a:xfrm flipV="1">
            <a:off x="4439798" y="5882970"/>
            <a:ext cx="760163" cy="16529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38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4878E-D213-8CDE-7DB5-89A0C203A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3496E-0F77-8C4E-D2A6-F8FF468CB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 the instructions on the handout to cover the rest of the pests! </a:t>
            </a:r>
          </a:p>
          <a:p>
            <a:r>
              <a:rPr lang="en-US" dirty="0"/>
              <a:t>Be ready for a gallery walk with your Invasive Pest Log Book. </a:t>
            </a:r>
          </a:p>
        </p:txBody>
      </p:sp>
    </p:spTree>
    <p:extLst>
      <p:ext uri="{BB962C8B-B14F-4D97-AF65-F5344CB8AC3E}">
        <p14:creationId xmlns:p14="http://schemas.microsoft.com/office/powerpoint/2010/main" val="2918526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6408301-7206-0740-85DF-0EF4EC48E85E}"/>
              </a:ext>
            </a:extLst>
          </p:cNvPr>
          <p:cNvGrpSpPr/>
          <p:nvPr/>
        </p:nvGrpSpPr>
        <p:grpSpPr>
          <a:xfrm>
            <a:off x="-32659" y="1589314"/>
            <a:ext cx="9241971" cy="5268686"/>
            <a:chOff x="0" y="1486797"/>
            <a:chExt cx="9144000" cy="4404988"/>
          </a:xfrm>
        </p:grpSpPr>
        <p:pic>
          <p:nvPicPr>
            <p:cNvPr id="16" name="Picture 15" descr="middle.png">
              <a:extLst>
                <a:ext uri="{FF2B5EF4-FFF2-40B4-BE49-F238E27FC236}">
                  <a16:creationId xmlns:a16="http://schemas.microsoft.com/office/drawing/2014/main" id="{B060DC8E-A587-404B-96A7-358406F90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44789"/>
              <a:ext cx="9144000" cy="4037446"/>
            </a:xfrm>
            <a:prstGeom prst="rect">
              <a:avLst/>
            </a:prstGeom>
          </p:spPr>
        </p:pic>
        <p:pic>
          <p:nvPicPr>
            <p:cNvPr id="21" name="Picture 20" descr="main_bottom.png">
              <a:extLst>
                <a:ext uri="{FF2B5EF4-FFF2-40B4-BE49-F238E27FC236}">
                  <a16:creationId xmlns:a16="http://schemas.microsoft.com/office/drawing/2014/main" id="{8C66F1E8-0737-584F-B06D-6A005181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67667"/>
              <a:ext cx="9144000" cy="224118"/>
            </a:xfrm>
            <a:prstGeom prst="rect">
              <a:avLst/>
            </a:prstGeom>
          </p:spPr>
        </p:pic>
        <p:pic>
          <p:nvPicPr>
            <p:cNvPr id="22" name="Picture 21" descr="main_top.png">
              <a:extLst>
                <a:ext uri="{FF2B5EF4-FFF2-40B4-BE49-F238E27FC236}">
                  <a16:creationId xmlns:a16="http://schemas.microsoft.com/office/drawing/2014/main" id="{827C4B43-95AD-C44E-B4D1-89869366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86797"/>
              <a:ext cx="9144000" cy="26894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2736"/>
            <a:ext cx="8229600" cy="1206173"/>
          </a:xfrm>
        </p:spPr>
        <p:txBody>
          <a:bodyPr>
            <a:normAutofit/>
          </a:bodyPr>
          <a:lstStyle/>
          <a:p>
            <a:r>
              <a:rPr lang="en-US" sz="3000" b="1" i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Hylobius </a:t>
            </a:r>
            <a:r>
              <a:rPr lang="en-US" sz="3000" b="1" i="1" dirty="0" err="1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abeitus</a:t>
            </a:r>
            <a:br>
              <a:rPr lang="en-US" sz="3000" b="1" i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</a:b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WC ROUGHTRAD Bta"/>
              </a:rPr>
              <a:t>Large Pine Weevil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3594" y="1833168"/>
            <a:ext cx="5598227" cy="5009591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Host Species: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All species of Pine 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(Pinus)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and spruce (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Picea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),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healthy or stressed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2400" b="1" i="1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Native to: Europe and Northern Asia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Symptoms of Infestation: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9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Young tree decline from feeding.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9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Dieback of branches.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9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Stem gridling and eventual tree death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Economic &amp; Ecological Damage: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Texas is the 5</a:t>
            </a:r>
            <a:r>
              <a:rPr lang="en-US" sz="2000" b="1" baseline="30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th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largest lumber producer for the United States.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17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Over 950,000 tons of Pine lumber produced in 2020.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900" b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Ecological: </a:t>
            </a:r>
            <a:r>
              <a:rPr lang="en-US" sz="19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Pine trees are a vital to TX ecosystems and are necessary for balance in our forested habitats.</a:t>
            </a:r>
          </a:p>
        </p:txBody>
      </p:sp>
      <p:pic>
        <p:nvPicPr>
          <p:cNvPr id="27" name="Picture 26" descr="header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10FBE9-EB63-48B6-8D1C-17FA74E1A1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pic>
        <p:nvPicPr>
          <p:cNvPr id="4" name="Picture 3" descr="Large Pine Weevil">
            <a:hlinkClick r:id="rId8"/>
            <a:extLst>
              <a:ext uri="{FF2B5EF4-FFF2-40B4-BE49-F238E27FC236}">
                <a16:creationId xmlns:a16="http://schemas.microsoft.com/office/drawing/2014/main" id="{E72AFAF5-A56A-4C0E-A404-F9C1914D71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452" t="8428" b="22329"/>
          <a:stretch/>
        </p:blipFill>
        <p:spPr>
          <a:xfrm>
            <a:off x="166155" y="2133600"/>
            <a:ext cx="3051483" cy="167640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" name="Picture 5" descr="Adults feeding on pine sapling">
            <a:extLst>
              <a:ext uri="{FF2B5EF4-FFF2-40B4-BE49-F238E27FC236}">
                <a16:creationId xmlns:a16="http://schemas.microsoft.com/office/drawing/2014/main" id="{7D8EE4CF-F3B9-47B4-BC3B-A6089F3DA35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068" t="7797" r="4676"/>
          <a:stretch/>
        </p:blipFill>
        <p:spPr>
          <a:xfrm>
            <a:off x="1984800" y="3891126"/>
            <a:ext cx="1428562" cy="241044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8" name="Picture 7" descr="Larvae feeding and boring galleries in the tree.">
            <a:extLst>
              <a:ext uri="{FF2B5EF4-FFF2-40B4-BE49-F238E27FC236}">
                <a16:creationId xmlns:a16="http://schemas.microsoft.com/office/drawing/2014/main" id="{83DE8BEF-A379-489F-BD78-D8A69850649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176" t="19683"/>
          <a:stretch/>
        </p:blipFill>
        <p:spPr>
          <a:xfrm>
            <a:off x="186361" y="3882348"/>
            <a:ext cx="1736561" cy="241044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63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6408301-7206-0740-85DF-0EF4EC48E85E}"/>
              </a:ext>
            </a:extLst>
          </p:cNvPr>
          <p:cNvGrpSpPr/>
          <p:nvPr/>
        </p:nvGrpSpPr>
        <p:grpSpPr>
          <a:xfrm>
            <a:off x="-32659" y="1756639"/>
            <a:ext cx="9241971" cy="4927189"/>
            <a:chOff x="0" y="1486797"/>
            <a:chExt cx="9144000" cy="4404988"/>
          </a:xfrm>
        </p:grpSpPr>
        <p:pic>
          <p:nvPicPr>
            <p:cNvPr id="16" name="Picture 15" descr="middle.png">
              <a:extLst>
                <a:ext uri="{FF2B5EF4-FFF2-40B4-BE49-F238E27FC236}">
                  <a16:creationId xmlns:a16="http://schemas.microsoft.com/office/drawing/2014/main" id="{B060DC8E-A587-404B-96A7-358406F90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44789"/>
              <a:ext cx="9144000" cy="4037446"/>
            </a:xfrm>
            <a:prstGeom prst="rect">
              <a:avLst/>
            </a:prstGeom>
          </p:spPr>
        </p:pic>
        <p:pic>
          <p:nvPicPr>
            <p:cNvPr id="21" name="Picture 20" descr="main_bottom.png">
              <a:extLst>
                <a:ext uri="{FF2B5EF4-FFF2-40B4-BE49-F238E27FC236}">
                  <a16:creationId xmlns:a16="http://schemas.microsoft.com/office/drawing/2014/main" id="{8C66F1E8-0737-584F-B06D-6A005181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67667"/>
              <a:ext cx="9144000" cy="224118"/>
            </a:xfrm>
            <a:prstGeom prst="rect">
              <a:avLst/>
            </a:prstGeom>
          </p:spPr>
        </p:pic>
        <p:pic>
          <p:nvPicPr>
            <p:cNvPr id="22" name="Picture 21" descr="main_top.png">
              <a:extLst>
                <a:ext uri="{FF2B5EF4-FFF2-40B4-BE49-F238E27FC236}">
                  <a16:creationId xmlns:a16="http://schemas.microsoft.com/office/drawing/2014/main" id="{827C4B43-95AD-C44E-B4D1-89869366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86797"/>
              <a:ext cx="9144000" cy="26894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2736"/>
            <a:ext cx="8229600" cy="1206173"/>
          </a:xfrm>
        </p:spPr>
        <p:txBody>
          <a:bodyPr>
            <a:normAutofit/>
          </a:bodyPr>
          <a:lstStyle/>
          <a:p>
            <a:r>
              <a:rPr lang="en-US" sz="3000" b="1" i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Hylobius </a:t>
            </a:r>
            <a:r>
              <a:rPr lang="en-US" sz="3000" b="1" i="1" dirty="0" err="1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abeitus</a:t>
            </a:r>
            <a:br>
              <a:rPr lang="en-US" sz="3000" b="1" i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</a:b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WC ROUGHTRAD Bta"/>
              </a:rPr>
              <a:t>Large Pine Weevil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618" y="1989367"/>
            <a:ext cx="5354292" cy="4516075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Identification: </a:t>
            </a:r>
          </a:p>
          <a:p>
            <a:pPr lvl="1">
              <a:spcBef>
                <a:spcPts val="600"/>
              </a:spcBef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Larger Black Weevil (3/8 – 5/8 in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)</a:t>
            </a:r>
          </a:p>
          <a:p>
            <a:pPr lvl="1">
              <a:spcBef>
                <a:spcPts val="600"/>
              </a:spcBef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Wings (elytra) have BRIGHT yellow spots</a:t>
            </a:r>
          </a:p>
          <a:p>
            <a:pPr lvl="1">
              <a:spcBef>
                <a:spcPts val="600"/>
              </a:spcBef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Head has two large patches of yellow hairs</a:t>
            </a:r>
          </a:p>
          <a:p>
            <a:pPr lvl="1">
              <a:spcBef>
                <a:spcPts val="600"/>
              </a:spcBef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Attacks </a:t>
            </a:r>
            <a:r>
              <a:rPr lang="en-US" sz="1800" b="1" u="sng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healthy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seedling and trees.</a:t>
            </a:r>
          </a:p>
          <a:p>
            <a:pPr lvl="1">
              <a:spcBef>
                <a:spcPts val="600"/>
              </a:spcBef>
            </a:pPr>
            <a:endParaRPr lang="en-US" sz="2800" b="1" i="1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2D2A19"/>
                </a:solidFill>
                <a:latin typeface="Candara" panose="020E0502030303020204" pitchFamily="34" charset="0"/>
              </a:rPr>
              <a:t>There is a native species present in Texas. </a:t>
            </a:r>
            <a:r>
              <a:rPr lang="en-US" sz="2400" b="1" i="1" dirty="0">
                <a:solidFill>
                  <a:srgbClr val="2D2A19"/>
                </a:solidFill>
                <a:latin typeface="Candara" panose="020E0502030303020204" pitchFamily="34" charset="0"/>
              </a:rPr>
              <a:t>Hylobius pales </a:t>
            </a:r>
          </a:p>
          <a:p>
            <a:pPr lvl="1">
              <a:spcBef>
                <a:spcPts val="600"/>
              </a:spcBef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The main difference: it has </a:t>
            </a:r>
            <a:r>
              <a:rPr lang="en-US" sz="20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PALE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yellow spots </a:t>
            </a:r>
          </a:p>
          <a:p>
            <a:pPr lvl="1">
              <a:spcBef>
                <a:spcPts val="600"/>
              </a:spcBef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This species can kill Pines but usually only after draught or extreme stress to the trees.</a:t>
            </a:r>
          </a:p>
          <a:p>
            <a:pPr marL="0" indent="0">
              <a:buNone/>
            </a:pPr>
            <a:endParaRPr lang="en-US" sz="2400" b="1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7" name="Picture 26" descr="header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10FBE9-EB63-48B6-8D1C-17FA74E1A1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pic>
        <p:nvPicPr>
          <p:cNvPr id="4" name="Picture 3" descr="Invasive Large Pine Weevile">
            <a:hlinkClick r:id="rId8"/>
            <a:extLst>
              <a:ext uri="{FF2B5EF4-FFF2-40B4-BE49-F238E27FC236}">
                <a16:creationId xmlns:a16="http://schemas.microsoft.com/office/drawing/2014/main" id="{E72AFAF5-A56A-4C0E-A404-F9C1914D71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452" t="8428" b="22329"/>
          <a:stretch/>
        </p:blipFill>
        <p:spPr>
          <a:xfrm>
            <a:off x="166155" y="1850572"/>
            <a:ext cx="3051483" cy="167640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" name="Picture 9" descr="Native species: Hylobius pales">
            <a:extLst>
              <a:ext uri="{FF2B5EF4-FFF2-40B4-BE49-F238E27FC236}">
                <a16:creationId xmlns:a16="http://schemas.microsoft.com/office/drawing/2014/main" id="{7CFB27DE-FE83-4110-B441-F74A366BF3A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184" t="6476" r="3422"/>
          <a:stretch/>
        </p:blipFill>
        <p:spPr>
          <a:xfrm>
            <a:off x="166155" y="3759702"/>
            <a:ext cx="3635784" cy="300033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C9EA13-F629-4B1F-BFEE-40848D9CF956}"/>
              </a:ext>
            </a:extLst>
          </p:cNvPr>
          <p:cNvSpPr txBox="1"/>
          <p:nvPr/>
        </p:nvSpPr>
        <p:spPr>
          <a:xfrm>
            <a:off x="54430" y="5574337"/>
            <a:ext cx="2343253" cy="510778"/>
          </a:xfrm>
          <a:prstGeom prst="roundRect">
            <a:avLst/>
          </a:prstGeom>
          <a:solidFill>
            <a:srgbClr val="ECF1E7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NATIVE SPECIES</a:t>
            </a:r>
          </a:p>
        </p:txBody>
      </p:sp>
    </p:spTree>
    <p:extLst>
      <p:ext uri="{BB962C8B-B14F-4D97-AF65-F5344CB8AC3E}">
        <p14:creationId xmlns:p14="http://schemas.microsoft.com/office/powerpoint/2010/main" val="34073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6408301-7206-0740-85DF-0EF4EC48E85E}"/>
              </a:ext>
            </a:extLst>
          </p:cNvPr>
          <p:cNvGrpSpPr/>
          <p:nvPr/>
        </p:nvGrpSpPr>
        <p:grpSpPr>
          <a:xfrm>
            <a:off x="0" y="1748910"/>
            <a:ext cx="9144000" cy="5109090"/>
            <a:chOff x="0" y="1486797"/>
            <a:chExt cx="9144000" cy="4404988"/>
          </a:xfrm>
        </p:grpSpPr>
        <p:pic>
          <p:nvPicPr>
            <p:cNvPr id="16" name="Picture 15" descr="middle.png">
              <a:extLst>
                <a:ext uri="{FF2B5EF4-FFF2-40B4-BE49-F238E27FC236}">
                  <a16:creationId xmlns:a16="http://schemas.microsoft.com/office/drawing/2014/main" id="{B060DC8E-A587-404B-96A7-358406F90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44789"/>
              <a:ext cx="9144000" cy="4037446"/>
            </a:xfrm>
            <a:prstGeom prst="rect">
              <a:avLst/>
            </a:prstGeom>
          </p:spPr>
        </p:pic>
        <p:pic>
          <p:nvPicPr>
            <p:cNvPr id="21" name="Picture 20" descr="main_bottom.png">
              <a:extLst>
                <a:ext uri="{FF2B5EF4-FFF2-40B4-BE49-F238E27FC236}">
                  <a16:creationId xmlns:a16="http://schemas.microsoft.com/office/drawing/2014/main" id="{8C66F1E8-0737-584F-B06D-6A005181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67667"/>
              <a:ext cx="9144000" cy="224118"/>
            </a:xfrm>
            <a:prstGeom prst="rect">
              <a:avLst/>
            </a:prstGeom>
          </p:spPr>
        </p:pic>
        <p:pic>
          <p:nvPicPr>
            <p:cNvPr id="22" name="Picture 21" descr="main_top.png">
              <a:extLst>
                <a:ext uri="{FF2B5EF4-FFF2-40B4-BE49-F238E27FC236}">
                  <a16:creationId xmlns:a16="http://schemas.microsoft.com/office/drawing/2014/main" id="{827C4B43-95AD-C44E-B4D1-89869366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86797"/>
              <a:ext cx="9144000" cy="26894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51" y="553938"/>
            <a:ext cx="5080145" cy="1164449"/>
          </a:xfrm>
        </p:spPr>
        <p:txBody>
          <a:bodyPr>
            <a:normAutofit/>
          </a:bodyPr>
          <a:lstStyle/>
          <a:p>
            <a:r>
              <a:rPr lang="en-US" sz="3000" b="1" i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Ips </a:t>
            </a:r>
            <a:r>
              <a:rPr lang="en-US" sz="3000" b="1" i="1" dirty="0" err="1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sexdentatus</a:t>
            </a:r>
            <a:br>
              <a:rPr lang="en-US" sz="3000" b="1" i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</a:b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WC ROUGHTRAD Bta"/>
              </a:rPr>
              <a:t>Six-toothed Pine Engraver</a:t>
            </a:r>
            <a:endParaRPr lang="en-US" sz="3000" b="1" i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WC ROUGHTRAD Bta"/>
            </a:endParaRPr>
          </a:p>
        </p:txBody>
      </p:sp>
      <p:pic>
        <p:nvPicPr>
          <p:cNvPr id="27" name="Picture 26" descr="header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10FBE9-EB63-48B6-8D1C-17FA74E1A1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pic>
        <p:nvPicPr>
          <p:cNvPr id="5" name="Picture 4" descr="Ips sexdentatus&#10;Six-toothed Pine Engraver&#10;Jim Stimmel, Pennsylvania Department of Agriculture, Bugwood.org &#10;">
            <a:extLst>
              <a:ext uri="{FF2B5EF4-FFF2-40B4-BE49-F238E27FC236}">
                <a16:creationId xmlns:a16="http://schemas.microsoft.com/office/drawing/2014/main" id="{0C7236F0-3737-40DE-9A17-99B69BDE43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433"/>
          <a:stretch/>
        </p:blipFill>
        <p:spPr>
          <a:xfrm>
            <a:off x="5725474" y="1440479"/>
            <a:ext cx="3263279" cy="214708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60EF3E1-9B7D-46B8-8D68-E316C1D23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20" y="1888098"/>
            <a:ext cx="5209598" cy="491547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Host Species: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All species of Pine </a:t>
            </a:r>
            <a:r>
              <a:rPr lang="en-US" sz="2200" b="1" i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(Pinus)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and spruce (</a:t>
            </a:r>
            <a:r>
              <a:rPr lang="en-US" sz="2200" b="1" i="1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Picea</a:t>
            </a:r>
            <a:r>
              <a:rPr lang="en-US" sz="2200" b="1" i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)</a:t>
            </a:r>
            <a:endParaRPr lang="en-US" sz="2000" b="1" i="1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Native to: Europe and Northern Asia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Symptoms of Infestation: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9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Canopy dieback </a:t>
            </a:r>
            <a:r>
              <a:rPr lang="en-US" sz="19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and discoloration.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9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Will attack healthy pines in invaded areas.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9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Bark flakes off to reveal </a:t>
            </a:r>
            <a:r>
              <a:rPr lang="en-US" sz="19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eating galleries </a:t>
            </a:r>
            <a:r>
              <a:rPr lang="en-US" sz="19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made by adults and larvae.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9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Sap oozes from small entrance holes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Economic &amp; Ecological Damage: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Texas is the 5</a:t>
            </a:r>
            <a:r>
              <a:rPr lang="en-US" sz="2000" b="1" baseline="30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th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largest lumber producer for the United States.</a:t>
            </a:r>
            <a:endParaRPr lang="en-US" sz="1700" b="1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900" b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Ecological: </a:t>
            </a:r>
            <a:r>
              <a:rPr lang="en-US" sz="19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Pine trees are a vital to TX ecosystems and are necessary for balance in our forested habitats.</a:t>
            </a:r>
          </a:p>
          <a:p>
            <a:pPr marL="0" indent="0">
              <a:buNone/>
            </a:pPr>
            <a:endParaRPr lang="en-US" b="1" i="1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  <a:cs typeface="Candara"/>
            </a:endParaRPr>
          </a:p>
        </p:txBody>
      </p:sp>
      <p:pic>
        <p:nvPicPr>
          <p:cNvPr id="13" name="Picture 12" descr="Feeding galleries typical of many bark beetles in family Scolytidae&#10;Robert Dzwonkowski, Bugwood.org &#10;">
            <a:extLst>
              <a:ext uri="{FF2B5EF4-FFF2-40B4-BE49-F238E27FC236}">
                <a16:creationId xmlns:a16="http://schemas.microsoft.com/office/drawing/2014/main" id="{22DDB5AC-791D-4764-A3DF-963E29BA68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0017" y="3062408"/>
            <a:ext cx="2582115" cy="370666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4" name="Picture 3" descr="Sap oozing from bark beetle entrance hole.&#10;https://tfsweb.tamu.edu/EvidenceOfBeetleAttacks/&#10;">
            <a:extLst>
              <a:ext uri="{FF2B5EF4-FFF2-40B4-BE49-F238E27FC236}">
                <a16:creationId xmlns:a16="http://schemas.microsoft.com/office/drawing/2014/main" id="{12BD97D1-1665-46F7-BB98-0AAB37C7BCE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531" r="31804"/>
          <a:stretch/>
        </p:blipFill>
        <p:spPr>
          <a:xfrm>
            <a:off x="7366000" y="3862248"/>
            <a:ext cx="1512591" cy="253987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89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6408301-7206-0740-85DF-0EF4EC48E85E}"/>
              </a:ext>
            </a:extLst>
          </p:cNvPr>
          <p:cNvGrpSpPr/>
          <p:nvPr/>
        </p:nvGrpSpPr>
        <p:grpSpPr>
          <a:xfrm>
            <a:off x="0" y="1674479"/>
            <a:ext cx="9144000" cy="5109090"/>
            <a:chOff x="0" y="1486797"/>
            <a:chExt cx="9144000" cy="4404988"/>
          </a:xfrm>
        </p:grpSpPr>
        <p:pic>
          <p:nvPicPr>
            <p:cNvPr id="16" name="Picture 15" descr="middle.png">
              <a:extLst>
                <a:ext uri="{FF2B5EF4-FFF2-40B4-BE49-F238E27FC236}">
                  <a16:creationId xmlns:a16="http://schemas.microsoft.com/office/drawing/2014/main" id="{B060DC8E-A587-404B-96A7-358406F90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44789"/>
              <a:ext cx="9144000" cy="4037446"/>
            </a:xfrm>
            <a:prstGeom prst="rect">
              <a:avLst/>
            </a:prstGeom>
          </p:spPr>
        </p:pic>
        <p:pic>
          <p:nvPicPr>
            <p:cNvPr id="21" name="Picture 20" descr="main_bottom.png">
              <a:extLst>
                <a:ext uri="{FF2B5EF4-FFF2-40B4-BE49-F238E27FC236}">
                  <a16:creationId xmlns:a16="http://schemas.microsoft.com/office/drawing/2014/main" id="{8C66F1E8-0737-584F-B06D-6A005181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67667"/>
              <a:ext cx="9144000" cy="224118"/>
            </a:xfrm>
            <a:prstGeom prst="rect">
              <a:avLst/>
            </a:prstGeom>
          </p:spPr>
        </p:pic>
        <p:pic>
          <p:nvPicPr>
            <p:cNvPr id="22" name="Picture 21" descr="main_top.png">
              <a:extLst>
                <a:ext uri="{FF2B5EF4-FFF2-40B4-BE49-F238E27FC236}">
                  <a16:creationId xmlns:a16="http://schemas.microsoft.com/office/drawing/2014/main" id="{827C4B43-95AD-C44E-B4D1-89869366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86797"/>
              <a:ext cx="9144000" cy="26894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46" y="542736"/>
            <a:ext cx="5080145" cy="1164449"/>
          </a:xfrm>
        </p:spPr>
        <p:txBody>
          <a:bodyPr>
            <a:normAutofit/>
          </a:bodyPr>
          <a:lstStyle/>
          <a:p>
            <a:r>
              <a:rPr lang="en-US" sz="3000" b="1" i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Ips </a:t>
            </a:r>
            <a:r>
              <a:rPr lang="en-US" sz="3000" b="1" i="1" dirty="0" err="1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sexdentatus</a:t>
            </a:r>
            <a:br>
              <a:rPr lang="en-US" sz="3000" b="1" i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</a:b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WC ROUGHTRAD Bta"/>
              </a:rPr>
              <a:t>Six-toothed Pine Engraver</a:t>
            </a:r>
            <a:endParaRPr lang="en-US" sz="3000" b="1" i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WC ROUGHTRAD Bta"/>
            </a:endParaRPr>
          </a:p>
        </p:txBody>
      </p:sp>
      <p:pic>
        <p:nvPicPr>
          <p:cNvPr id="27" name="Picture 26" descr="header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10FBE9-EB63-48B6-8D1C-17FA74E1A1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pic>
        <p:nvPicPr>
          <p:cNvPr id="7" name="Picture 6" descr="Line drawing of the spikes on Ips sexdentatus&#10;Robert Dzwonkowski, Bugwood.org &#10;">
            <a:extLst>
              <a:ext uri="{FF2B5EF4-FFF2-40B4-BE49-F238E27FC236}">
                <a16:creationId xmlns:a16="http://schemas.microsoft.com/office/drawing/2014/main" id="{16508B58-5686-48F7-A2A4-119CC9AEB8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48" t="3968" r="1460"/>
          <a:stretch/>
        </p:blipFill>
        <p:spPr>
          <a:xfrm>
            <a:off x="6977995" y="3751556"/>
            <a:ext cx="2043827" cy="207121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60EF3E1-9B7D-46B8-8D68-E316C1D23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46" y="1868547"/>
            <a:ext cx="4451354" cy="481986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Identification</a:t>
            </a:r>
          </a:p>
          <a:p>
            <a:pPr lvl="1">
              <a:spcBef>
                <a:spcPts val="0"/>
              </a:spcBef>
            </a:pP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Ips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are small beetles</a:t>
            </a:r>
          </a:p>
          <a:p>
            <a:pPr lvl="2">
              <a:spcBef>
                <a:spcPts val="0"/>
              </a:spcBef>
            </a:pP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This one is a larger </a:t>
            </a:r>
            <a:r>
              <a:rPr lang="en-US" sz="1800" b="1" i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Ips 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at 6-8mm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This species has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6 spines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on the backend of their wings (elytra)</a:t>
            </a:r>
          </a:p>
          <a:p>
            <a:pPr lvl="2">
              <a:spcBef>
                <a:spcPts val="0"/>
              </a:spcBef>
            </a:pP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4</a:t>
            </a:r>
            <a:r>
              <a:rPr lang="en-US" sz="1800" b="1" baseline="30000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th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 spine being largest is an important trait.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Entrance holes on trees are very small like a pin.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2D2A19"/>
                </a:solidFill>
                <a:latin typeface="Candara" panose="020E0502030303020204" pitchFamily="34" charset="0"/>
              </a:rPr>
              <a:t>There are MANY native </a:t>
            </a:r>
            <a:r>
              <a:rPr lang="en-US" sz="2000" b="1" i="1" dirty="0">
                <a:solidFill>
                  <a:srgbClr val="2D2A19"/>
                </a:solidFill>
                <a:latin typeface="Candara" panose="020E0502030303020204" pitchFamily="34" charset="0"/>
              </a:rPr>
              <a:t>Ips </a:t>
            </a:r>
            <a:r>
              <a:rPr lang="en-US" sz="2000" b="1" dirty="0">
                <a:solidFill>
                  <a:srgbClr val="2D2A19"/>
                </a:solidFill>
                <a:latin typeface="Candara" panose="020E0502030303020204" pitchFamily="34" charset="0"/>
              </a:rPr>
              <a:t>species in the US.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They also kill trees but usually after draught or other stressors to the tree.</a:t>
            </a:r>
          </a:p>
          <a:p>
            <a:pPr marL="0" indent="0">
              <a:buNone/>
            </a:pPr>
            <a:endParaRPr lang="en-US" b="1" i="1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  <a:cs typeface="Candara"/>
            </a:endParaRPr>
          </a:p>
        </p:txBody>
      </p:sp>
      <p:pic>
        <p:nvPicPr>
          <p:cNvPr id="6" name="Picture 5" descr="Photo showing how to count the spikes for Ips sexdentatus&#10;Joseph Benzel, Screening Aids, USDA APHIS PPQ, Bugwood.org &#10;">
            <a:hlinkClick r:id="rId9"/>
            <a:extLst>
              <a:ext uri="{FF2B5EF4-FFF2-40B4-BE49-F238E27FC236}">
                <a16:creationId xmlns:a16="http://schemas.microsoft.com/office/drawing/2014/main" id="{45E8E0A3-AD8E-44AC-BB63-BD7E972F90B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37" r="3869"/>
          <a:stretch/>
        </p:blipFill>
        <p:spPr>
          <a:xfrm>
            <a:off x="5318356" y="1405737"/>
            <a:ext cx="3703465" cy="230664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4" name="Picture 3" descr="Small pin-sized entrance holes often have sawdust and sap around the outside.">
            <a:extLst>
              <a:ext uri="{FF2B5EF4-FFF2-40B4-BE49-F238E27FC236}">
                <a16:creationId xmlns:a16="http://schemas.microsoft.com/office/drawing/2014/main" id="{FEC690F0-1EBD-447C-AE73-DE47CAB0F7A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632" t="19468" r="2319"/>
          <a:stretch/>
        </p:blipFill>
        <p:spPr>
          <a:xfrm>
            <a:off x="4499295" y="3748384"/>
            <a:ext cx="2443609" cy="1560931"/>
          </a:xfrm>
          <a:prstGeom prst="rect">
            <a:avLst/>
          </a:prstGeom>
        </p:spPr>
      </p:pic>
      <p:pic>
        <p:nvPicPr>
          <p:cNvPr id="11" name="Picture 10" descr="Ips avulsus&#10;Photo: Joseph Benzel, Screening Aids, USDA APHIS PPQ, Bugwood.org ">
            <a:extLst>
              <a:ext uri="{FF2B5EF4-FFF2-40B4-BE49-F238E27FC236}">
                <a16:creationId xmlns:a16="http://schemas.microsoft.com/office/drawing/2014/main" id="{A758EE1F-6FD4-4C66-BD4E-3FE47E82FCD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30" t="23601" r="2530"/>
          <a:stretch/>
        </p:blipFill>
        <p:spPr>
          <a:xfrm>
            <a:off x="3061769" y="5623667"/>
            <a:ext cx="1529857" cy="110926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3" name="Picture 12" descr="Ips calligraphus (native)&#10;Photo: Natasha Wright, Braman Termite &amp; Pest Elimination, Bugwood.org &#10;">
            <a:extLst>
              <a:ext uri="{FF2B5EF4-FFF2-40B4-BE49-F238E27FC236}">
                <a16:creationId xmlns:a16="http://schemas.microsoft.com/office/drawing/2014/main" id="{4F653C46-BB3A-4697-A2CC-B512BB61FB6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243" t="2317"/>
          <a:stretch/>
        </p:blipFill>
        <p:spPr>
          <a:xfrm rot="16200000">
            <a:off x="1392653" y="5116082"/>
            <a:ext cx="1119763" cy="211392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7" name="Picture 16" descr="Ips grandicollis &#10;Photo: Natasha Wright, Braman Termite &amp; Pest Elimination, Bugwood.org &#10;">
            <a:extLst>
              <a:ext uri="{FF2B5EF4-FFF2-40B4-BE49-F238E27FC236}">
                <a16:creationId xmlns:a16="http://schemas.microsoft.com/office/drawing/2014/main" id="{45B36375-118E-4E79-90D9-D9E402160C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5050765" y="5267067"/>
            <a:ext cx="1119484" cy="180243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5371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6408301-7206-0740-85DF-0EF4EC48E85E}"/>
              </a:ext>
            </a:extLst>
          </p:cNvPr>
          <p:cNvGrpSpPr/>
          <p:nvPr/>
        </p:nvGrpSpPr>
        <p:grpSpPr>
          <a:xfrm>
            <a:off x="-42533" y="1455135"/>
            <a:ext cx="9239693" cy="5313079"/>
            <a:chOff x="0" y="1486797"/>
            <a:chExt cx="9144000" cy="4404988"/>
          </a:xfrm>
        </p:grpSpPr>
        <p:pic>
          <p:nvPicPr>
            <p:cNvPr id="16" name="Picture 15" descr="middle.png">
              <a:extLst>
                <a:ext uri="{FF2B5EF4-FFF2-40B4-BE49-F238E27FC236}">
                  <a16:creationId xmlns:a16="http://schemas.microsoft.com/office/drawing/2014/main" id="{B060DC8E-A587-404B-96A7-358406F90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44789"/>
              <a:ext cx="9144000" cy="4037446"/>
            </a:xfrm>
            <a:prstGeom prst="rect">
              <a:avLst/>
            </a:prstGeom>
          </p:spPr>
        </p:pic>
        <p:pic>
          <p:nvPicPr>
            <p:cNvPr id="21" name="Picture 20" descr="main_bottom.png">
              <a:extLst>
                <a:ext uri="{FF2B5EF4-FFF2-40B4-BE49-F238E27FC236}">
                  <a16:creationId xmlns:a16="http://schemas.microsoft.com/office/drawing/2014/main" id="{8C66F1E8-0737-584F-B06D-6A005181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67667"/>
              <a:ext cx="9144000" cy="224118"/>
            </a:xfrm>
            <a:prstGeom prst="rect">
              <a:avLst/>
            </a:prstGeom>
          </p:spPr>
        </p:pic>
        <p:pic>
          <p:nvPicPr>
            <p:cNvPr id="22" name="Picture 21" descr="main_top.png">
              <a:extLst>
                <a:ext uri="{FF2B5EF4-FFF2-40B4-BE49-F238E27FC236}">
                  <a16:creationId xmlns:a16="http://schemas.microsoft.com/office/drawing/2014/main" id="{827C4B43-95AD-C44E-B4D1-89869366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86797"/>
              <a:ext cx="9144000" cy="26894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88" y="542737"/>
            <a:ext cx="8229600" cy="858620"/>
          </a:xfrm>
        </p:spPr>
        <p:txBody>
          <a:bodyPr>
            <a:normAutofit/>
          </a:bodyPr>
          <a:lstStyle/>
          <a:p>
            <a:r>
              <a:rPr lang="en-US" sz="3000" b="1" i="1" dirty="0" err="1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Megaplatypus</a:t>
            </a:r>
            <a:r>
              <a:rPr lang="en-US" sz="3000" b="1" i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 </a:t>
            </a:r>
            <a:r>
              <a:rPr lang="en-US" sz="3000" b="1" i="1" dirty="0" err="1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mutatus</a:t>
            </a:r>
            <a:endParaRPr lang="en-US" sz="3000" b="1" i="1" dirty="0">
              <a:solidFill>
                <a:srgbClr val="800000"/>
              </a:solidFill>
              <a:latin typeface="Century Gothic" panose="020B0502020202020204" pitchFamily="34" charset="0"/>
              <a:cs typeface="WC ROUGHTRAD Bt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04" y="1629469"/>
            <a:ext cx="5356336" cy="528990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Host Species: 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Walnut, Maple, Cottonwood, Oaks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(and many other species)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Native to: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South America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Symptoms of Infestation: </a:t>
            </a:r>
          </a:p>
          <a:p>
            <a:pPr lvl="1">
              <a:spcBef>
                <a:spcPts val="0"/>
              </a:spcBef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Adults bore through to the xylem; 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coarse sawdust and sap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found around the holes.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400" b="1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Create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“simple” feeding galleries throughout the tree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(not just under the bark) and can spread fungus.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Economic &amp; Ecological Damage:</a:t>
            </a:r>
          </a:p>
          <a:p>
            <a:pPr lvl="1">
              <a:spcBef>
                <a:spcPts val="0"/>
              </a:spcBef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Maple Syrup: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ndara"/>
              </a:rPr>
              <a:t>$38 Million/ year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in US alone.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400" b="1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  <a:cs typeface="Candara"/>
            </a:endParaRPr>
          </a:p>
          <a:p>
            <a:pPr lvl="1">
              <a:spcBef>
                <a:spcPts val="0"/>
              </a:spcBef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Ecological: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Significant threat to TX and Eastern US Forests, since it can attack numerous tree species that are vital for ecosystems.</a:t>
            </a:r>
            <a:endParaRPr lang="en-US" sz="1800" b="1" i="1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  <a:cs typeface="Candara"/>
            </a:endParaRPr>
          </a:p>
        </p:txBody>
      </p:sp>
      <p:pic>
        <p:nvPicPr>
          <p:cNvPr id="27" name="Picture 26" descr="header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10FBE9-EB63-48B6-8D1C-17FA74E1A1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grpSp>
        <p:nvGrpSpPr>
          <p:cNvPr id="8" name="Group 7" descr="Megaplatypus mutatus&#10; Photo: Joseph Benzel, Screening Aids, USDA APHIS PPQ, Bugwood.org &#10;">
            <a:extLst>
              <a:ext uri="{FF2B5EF4-FFF2-40B4-BE49-F238E27FC236}">
                <a16:creationId xmlns:a16="http://schemas.microsoft.com/office/drawing/2014/main" id="{461CC416-B412-47A8-8B11-49574C9BFF16}"/>
              </a:ext>
            </a:extLst>
          </p:cNvPr>
          <p:cNvGrpSpPr/>
          <p:nvPr/>
        </p:nvGrpSpPr>
        <p:grpSpPr>
          <a:xfrm rot="5400000">
            <a:off x="5054385" y="2295940"/>
            <a:ext cx="5343322" cy="2239012"/>
            <a:chOff x="1306286" y="2152458"/>
            <a:chExt cx="6683828" cy="2754455"/>
          </a:xfrm>
        </p:grpSpPr>
        <p:pic>
          <p:nvPicPr>
            <p:cNvPr id="7" name="Picture 6" descr="A close-up of a cigar&#10;&#10;Description automatically generated with low confidence">
              <a:extLst>
                <a:ext uri="{FF2B5EF4-FFF2-40B4-BE49-F238E27FC236}">
                  <a16:creationId xmlns:a16="http://schemas.microsoft.com/office/drawing/2014/main" id="{F8419940-FDEB-4DC5-9E74-383857C09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357" t="27830" r="3274" b="31505"/>
            <a:stretch/>
          </p:blipFill>
          <p:spPr>
            <a:xfrm>
              <a:off x="1306286" y="2152458"/>
              <a:ext cx="6683828" cy="2316285"/>
            </a:xfrm>
            <a:prstGeom prst="rect">
              <a:avLst/>
            </a:prstGeom>
          </p:spPr>
        </p:pic>
        <p:pic>
          <p:nvPicPr>
            <p:cNvPr id="14" name="Picture 13" descr="A close-up of a cigar&#10;&#10;Description automatically generated with low confidence">
              <a:extLst>
                <a:ext uri="{FF2B5EF4-FFF2-40B4-BE49-F238E27FC236}">
                  <a16:creationId xmlns:a16="http://schemas.microsoft.com/office/drawing/2014/main" id="{5C764A74-0E68-4B36-A5C9-9E219DD7D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357" t="92307" r="3274"/>
            <a:stretch/>
          </p:blipFill>
          <p:spPr>
            <a:xfrm>
              <a:off x="1306286" y="4468743"/>
              <a:ext cx="6683828" cy="438170"/>
            </a:xfrm>
            <a:prstGeom prst="rect">
              <a:avLst/>
            </a:prstGeom>
          </p:spPr>
        </p:pic>
      </p:grpSp>
      <p:pic>
        <p:nvPicPr>
          <p:cNvPr id="5" name="Picture 4" descr="Entrance holes showing the coarse sawdust created when the beetles bore into the tree.">
            <a:extLst>
              <a:ext uri="{FF2B5EF4-FFF2-40B4-BE49-F238E27FC236}">
                <a16:creationId xmlns:a16="http://schemas.microsoft.com/office/drawing/2014/main" id="{AE5E4387-3618-420E-AE5A-A60BB3B36D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405" t="16868"/>
          <a:stretch/>
        </p:blipFill>
        <p:spPr>
          <a:xfrm>
            <a:off x="5793468" y="2415898"/>
            <a:ext cx="3228354" cy="3349129"/>
          </a:xfrm>
          <a:prstGeom prst="rect">
            <a:avLst/>
          </a:prstGeom>
        </p:spPr>
      </p:pic>
      <p:pic>
        <p:nvPicPr>
          <p:cNvPr id="11" name="Picture 10" descr="Feeding galleries typical of Platyponid beetles; which have less &quot;webbing&quot; than other beetles.&#10;PHOTO: R. Griffo, NPPO Campania region, Napoli (IT).&#10;">
            <a:extLst>
              <a:ext uri="{FF2B5EF4-FFF2-40B4-BE49-F238E27FC236}">
                <a16:creationId xmlns:a16="http://schemas.microsoft.com/office/drawing/2014/main" id="{A72A5C0D-0422-4A3C-8453-C60E9E768C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125" t="3833"/>
          <a:stretch/>
        </p:blipFill>
        <p:spPr>
          <a:xfrm rot="16200000">
            <a:off x="5241907" y="2810999"/>
            <a:ext cx="4192790" cy="340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5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6408301-7206-0740-85DF-0EF4EC48E85E}"/>
              </a:ext>
            </a:extLst>
          </p:cNvPr>
          <p:cNvGrpSpPr/>
          <p:nvPr/>
        </p:nvGrpSpPr>
        <p:grpSpPr>
          <a:xfrm>
            <a:off x="-42533" y="1748910"/>
            <a:ext cx="9239693" cy="5109088"/>
            <a:chOff x="0" y="1486797"/>
            <a:chExt cx="9144000" cy="4404988"/>
          </a:xfrm>
        </p:grpSpPr>
        <p:pic>
          <p:nvPicPr>
            <p:cNvPr id="16" name="Picture 15" descr="middle.png">
              <a:extLst>
                <a:ext uri="{FF2B5EF4-FFF2-40B4-BE49-F238E27FC236}">
                  <a16:creationId xmlns:a16="http://schemas.microsoft.com/office/drawing/2014/main" id="{B060DC8E-A587-404B-96A7-358406F90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44789"/>
              <a:ext cx="9144000" cy="4037446"/>
            </a:xfrm>
            <a:prstGeom prst="rect">
              <a:avLst/>
            </a:prstGeom>
          </p:spPr>
        </p:pic>
        <p:pic>
          <p:nvPicPr>
            <p:cNvPr id="21" name="Picture 20" descr="main_bottom.png">
              <a:extLst>
                <a:ext uri="{FF2B5EF4-FFF2-40B4-BE49-F238E27FC236}">
                  <a16:creationId xmlns:a16="http://schemas.microsoft.com/office/drawing/2014/main" id="{8C66F1E8-0737-584F-B06D-6A005181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67667"/>
              <a:ext cx="9144000" cy="224118"/>
            </a:xfrm>
            <a:prstGeom prst="rect">
              <a:avLst/>
            </a:prstGeom>
          </p:spPr>
        </p:pic>
        <p:pic>
          <p:nvPicPr>
            <p:cNvPr id="22" name="Picture 21" descr="main_top.png">
              <a:extLst>
                <a:ext uri="{FF2B5EF4-FFF2-40B4-BE49-F238E27FC236}">
                  <a16:creationId xmlns:a16="http://schemas.microsoft.com/office/drawing/2014/main" id="{827C4B43-95AD-C44E-B4D1-89869366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86797"/>
              <a:ext cx="9144000" cy="26894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88" y="542737"/>
            <a:ext cx="8229600" cy="858620"/>
          </a:xfrm>
        </p:spPr>
        <p:txBody>
          <a:bodyPr>
            <a:normAutofit/>
          </a:bodyPr>
          <a:lstStyle/>
          <a:p>
            <a:r>
              <a:rPr lang="en-US" sz="3000" b="1" i="1" dirty="0" err="1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Megaplatypus</a:t>
            </a:r>
            <a:r>
              <a:rPr lang="en-US" sz="3000" b="1" i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 </a:t>
            </a:r>
            <a:r>
              <a:rPr lang="en-US" sz="3000" b="1" i="1" dirty="0" err="1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mutatus</a:t>
            </a:r>
            <a:endParaRPr lang="en-US" sz="3000" b="1" i="1" dirty="0">
              <a:solidFill>
                <a:srgbClr val="800000"/>
              </a:solidFill>
              <a:latin typeface="Century Gothic" panose="020B0502020202020204" pitchFamily="34" charset="0"/>
              <a:cs typeface="WC ROUGHTRAD Bt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38" y="1918681"/>
            <a:ext cx="5944132" cy="481225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Identification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This beetle subfamily (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Platypodinae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) is known for its long cylindrical body which is different that most Bark Beetles. </a:t>
            </a:r>
          </a:p>
          <a:p>
            <a:pPr lvl="2">
              <a:spcBef>
                <a:spcPts val="0"/>
              </a:spcBef>
            </a:pP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“Larger” bark beetle at 7-8mm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Antennae &amp; feet are reddish, body is brown to black.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2D2A19"/>
                </a:solidFill>
                <a:latin typeface="Candara" panose="020E0502030303020204" pitchFamily="34" charset="0"/>
              </a:rPr>
              <a:t>There are other </a:t>
            </a:r>
            <a:r>
              <a:rPr lang="en-US" sz="2400" b="1" dirty="0" err="1">
                <a:solidFill>
                  <a:srgbClr val="2D2A19"/>
                </a:solidFill>
                <a:latin typeface="Candara" panose="020E0502030303020204" pitchFamily="34" charset="0"/>
              </a:rPr>
              <a:t>Platypodinae</a:t>
            </a:r>
            <a:r>
              <a:rPr lang="en-US" sz="2400" b="1" dirty="0">
                <a:solidFill>
                  <a:srgbClr val="2D2A19"/>
                </a:solidFill>
                <a:latin typeface="Candara" panose="020E0502030303020204" pitchFamily="34" charset="0"/>
              </a:rPr>
              <a:t> species native to the US</a:t>
            </a:r>
            <a:r>
              <a:rPr lang="en-US" sz="2000" b="1" dirty="0">
                <a:solidFill>
                  <a:srgbClr val="2D2A19"/>
                </a:solidFill>
                <a:latin typeface="Candara" panose="020E0502030303020204" pitchFamily="34" charset="0"/>
              </a:rPr>
              <a:t>.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They also kill trees but usually after draught or other stressors to the tree.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Native species can be separated from Invasive by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“spines” at the end of the wings and shape of neck (pronotum).</a:t>
            </a:r>
          </a:p>
          <a:p>
            <a:pPr marL="0" indent="0">
              <a:buNone/>
            </a:pPr>
            <a:endParaRPr lang="en-US" b="1" i="1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  <a:cs typeface="Candara"/>
            </a:endParaRPr>
          </a:p>
        </p:txBody>
      </p:sp>
      <p:pic>
        <p:nvPicPr>
          <p:cNvPr id="27" name="Picture 26" descr="header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10FBE9-EB63-48B6-8D1C-17FA74E1A1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pic>
        <p:nvPicPr>
          <p:cNvPr id="5" name="Picture 4" descr="Megaplatypus mutatus: G. Allegro, CRA- Istituto di Sperimentazione per la Pioppicoltura, Casale Monferrato (IT).&#10;">
            <a:extLst>
              <a:ext uri="{FF2B5EF4-FFF2-40B4-BE49-F238E27FC236}">
                <a16:creationId xmlns:a16="http://schemas.microsoft.com/office/drawing/2014/main" id="{80B27BFF-2370-4D7C-84F7-5A52541540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11" t="1853"/>
          <a:stretch/>
        </p:blipFill>
        <p:spPr>
          <a:xfrm>
            <a:off x="6207068" y="1072938"/>
            <a:ext cx="2885580" cy="524232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9" name="Picture 8" descr="Euplatypus compositus: Natasha Wright, Braman Termite &amp; Pest Elimination, Bugwood.org &#10;">
            <a:extLst>
              <a:ext uri="{FF2B5EF4-FFF2-40B4-BE49-F238E27FC236}">
                <a16:creationId xmlns:a16="http://schemas.microsoft.com/office/drawing/2014/main" id="{BF134B26-5048-4DA9-B461-B260181D7B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4707" y="972047"/>
            <a:ext cx="1956161" cy="532741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grpSp>
        <p:nvGrpSpPr>
          <p:cNvPr id="12" name="Group 11" descr="Mypoplatypus flavicornis: Pest and Diseases Image Library , Bugwood.org &#10;">
            <a:extLst>
              <a:ext uri="{FF2B5EF4-FFF2-40B4-BE49-F238E27FC236}">
                <a16:creationId xmlns:a16="http://schemas.microsoft.com/office/drawing/2014/main" id="{3B0C28BB-7B3E-4005-ACDD-45100AD9CC32}"/>
              </a:ext>
            </a:extLst>
          </p:cNvPr>
          <p:cNvGrpSpPr/>
          <p:nvPr/>
        </p:nvGrpSpPr>
        <p:grpSpPr>
          <a:xfrm rot="5400000">
            <a:off x="4654293" y="2412292"/>
            <a:ext cx="5935044" cy="2503067"/>
            <a:chOff x="914400" y="2077329"/>
            <a:chExt cx="7315200" cy="3267618"/>
          </a:xfrm>
        </p:grpSpPr>
        <p:pic>
          <p:nvPicPr>
            <p:cNvPr id="11" name="Picture 10" descr="A close-up of a bug&#10;&#10;Description automatically generated with low confidence">
              <a:extLst>
                <a:ext uri="{FF2B5EF4-FFF2-40B4-BE49-F238E27FC236}">
                  <a16:creationId xmlns:a16="http://schemas.microsoft.com/office/drawing/2014/main" id="{BCC521FE-6AB8-43B0-8F4E-F4CFF61CC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25491" b="20210"/>
            <a:stretch/>
          </p:blipFill>
          <p:spPr>
            <a:xfrm>
              <a:off x="914400" y="2077329"/>
              <a:ext cx="7315200" cy="2994568"/>
            </a:xfrm>
            <a:prstGeom prst="rect">
              <a:avLst/>
            </a:prstGeom>
          </p:spPr>
        </p:pic>
        <p:pic>
          <p:nvPicPr>
            <p:cNvPr id="19" name="Picture 18" descr="A close-up of a bug&#10;&#10;Description automatically generated with low confidence">
              <a:extLst>
                <a:ext uri="{FF2B5EF4-FFF2-40B4-BE49-F238E27FC236}">
                  <a16:creationId xmlns:a16="http://schemas.microsoft.com/office/drawing/2014/main" id="{81846937-A7D6-4897-AB6E-F2FE13DB1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92859" b="-138"/>
            <a:stretch/>
          </p:blipFill>
          <p:spPr>
            <a:xfrm>
              <a:off x="914400" y="4943522"/>
              <a:ext cx="7315200" cy="401425"/>
            </a:xfrm>
            <a:prstGeom prst="rect">
              <a:avLst/>
            </a:prstGeom>
          </p:spPr>
        </p:pic>
      </p:grpSp>
      <p:pic>
        <p:nvPicPr>
          <p:cNvPr id="17" name="Picture 16" descr="Oxoplatypus quadridentatus: J.R. Baker &amp; S.B. Bambara, North Carolina State University, Bugwood.org &#10;">
            <a:extLst>
              <a:ext uri="{FF2B5EF4-FFF2-40B4-BE49-F238E27FC236}">
                <a16:creationId xmlns:a16="http://schemas.microsoft.com/office/drawing/2014/main" id="{8D1C5427-80B9-4E45-BDCE-818BA64C5C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4961629" y="2371177"/>
            <a:ext cx="5113068" cy="251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74" y="1679844"/>
            <a:ext cx="8213651" cy="3331896"/>
          </a:xfrm>
          <a:prstGeom prst="roundRect">
            <a:avLst/>
          </a:prstGeom>
          <a:solidFill>
            <a:srgbClr val="ECF1E7">
              <a:alpha val="85098"/>
            </a:srgb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TEKS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: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130.25 10 A-G  The student describes the relationship between resources within environmental systems.</a:t>
            </a:r>
          </a:p>
          <a:p>
            <a:pPr marL="0" indent="0">
              <a:buNone/>
            </a:pPr>
            <a:r>
              <a:rPr lang="en-US" sz="2000" b="1" dirty="0">
                <a:latin typeface="Candara" panose="020E0502030303020204" pitchFamily="34" charset="0"/>
              </a:rPr>
              <a:t>Objectives:</a:t>
            </a:r>
          </a:p>
          <a:p>
            <a:r>
              <a:rPr lang="en-US" dirty="0">
                <a:latin typeface="Candara" panose="020E0502030303020204" pitchFamily="34" charset="0"/>
              </a:rPr>
              <a:t>Students will evaluate exotic wood-boring pests in Texas by APHIS</a:t>
            </a:r>
          </a:p>
          <a:p>
            <a:r>
              <a:rPr lang="en-US" dirty="0">
                <a:latin typeface="Candara" panose="020E0502030303020204" pitchFamily="34" charset="0"/>
              </a:rPr>
              <a:t>Students will compare educational initiatives and programs for forest health and pests.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81925" y="794625"/>
            <a:ext cx="7980150" cy="717344"/>
          </a:xfrm>
          <a:prstGeom prst="roundRect">
            <a:avLst/>
          </a:prstGeom>
          <a:solidFill>
            <a:srgbClr val="ECF1E7">
              <a:alpha val="85098"/>
            </a:srgb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Candara" panose="020E0502030303020204" pitchFamily="34" charset="0"/>
              </a:rPr>
              <a:t>TEKS / OBJECTIVES</a:t>
            </a:r>
          </a:p>
        </p:txBody>
      </p:sp>
      <p:pic>
        <p:nvPicPr>
          <p:cNvPr id="5" name="Picture 4" descr="logocrop.png">
            <a:extLst>
              <a:ext uri="{FF2B5EF4-FFF2-40B4-BE49-F238E27FC236}">
                <a16:creationId xmlns:a16="http://schemas.microsoft.com/office/drawing/2014/main" id="{8771DF37-9EFB-4FF1-BFAD-496C81DB7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" r="7324"/>
          <a:stretch/>
        </p:blipFill>
        <p:spPr>
          <a:xfrm>
            <a:off x="4572000" y="6267712"/>
            <a:ext cx="4427621" cy="446721"/>
          </a:xfrm>
          <a:prstGeom prst="rect">
            <a:avLst/>
          </a:prstGeom>
        </p:spPr>
      </p:pic>
      <p:pic>
        <p:nvPicPr>
          <p:cNvPr id="8" name="Picture 7" descr="header_logo.png">
            <a:extLst>
              <a:ext uri="{FF2B5EF4-FFF2-40B4-BE49-F238E27FC236}">
                <a16:creationId xmlns:a16="http://schemas.microsoft.com/office/drawing/2014/main" id="{E8B1DD53-5455-42B0-9E1C-3A307CB44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5637"/>
            <a:ext cx="3719632" cy="52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7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6408301-7206-0740-85DF-0EF4EC48E85E}"/>
              </a:ext>
            </a:extLst>
          </p:cNvPr>
          <p:cNvGrpSpPr/>
          <p:nvPr/>
        </p:nvGrpSpPr>
        <p:grpSpPr>
          <a:xfrm>
            <a:off x="0" y="1602344"/>
            <a:ext cx="9144000" cy="5376531"/>
            <a:chOff x="0" y="1486797"/>
            <a:chExt cx="9144000" cy="4404988"/>
          </a:xfrm>
        </p:grpSpPr>
        <p:pic>
          <p:nvPicPr>
            <p:cNvPr id="16" name="Picture 15" descr="middle.png">
              <a:extLst>
                <a:ext uri="{FF2B5EF4-FFF2-40B4-BE49-F238E27FC236}">
                  <a16:creationId xmlns:a16="http://schemas.microsoft.com/office/drawing/2014/main" id="{B060DC8E-A587-404B-96A7-358406F90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44789"/>
              <a:ext cx="9144000" cy="4037446"/>
            </a:xfrm>
            <a:prstGeom prst="rect">
              <a:avLst/>
            </a:prstGeom>
          </p:spPr>
        </p:pic>
        <p:pic>
          <p:nvPicPr>
            <p:cNvPr id="21" name="Picture 20" descr="main_bottom.png">
              <a:extLst>
                <a:ext uri="{FF2B5EF4-FFF2-40B4-BE49-F238E27FC236}">
                  <a16:creationId xmlns:a16="http://schemas.microsoft.com/office/drawing/2014/main" id="{8C66F1E8-0737-584F-B06D-6A005181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67667"/>
              <a:ext cx="9144000" cy="224118"/>
            </a:xfrm>
            <a:prstGeom prst="rect">
              <a:avLst/>
            </a:prstGeom>
          </p:spPr>
        </p:pic>
        <p:pic>
          <p:nvPicPr>
            <p:cNvPr id="22" name="Picture 21" descr="main_top.png">
              <a:extLst>
                <a:ext uri="{FF2B5EF4-FFF2-40B4-BE49-F238E27FC236}">
                  <a16:creationId xmlns:a16="http://schemas.microsoft.com/office/drawing/2014/main" id="{827C4B43-95AD-C44E-B4D1-89869366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86797"/>
              <a:ext cx="9144000" cy="26894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21" y="534679"/>
            <a:ext cx="8229600" cy="1067665"/>
          </a:xfrm>
        </p:spPr>
        <p:txBody>
          <a:bodyPr>
            <a:normAutofit/>
          </a:bodyPr>
          <a:lstStyle/>
          <a:p>
            <a:r>
              <a:rPr lang="en-US" sz="3000" b="1" i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Platypus </a:t>
            </a:r>
            <a:r>
              <a:rPr lang="en-US" sz="3000" b="1" i="1" dirty="0" err="1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quercivorus</a:t>
            </a:r>
            <a:br>
              <a:rPr lang="en-US" sz="3000" b="1" i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</a:b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WC ROUGHTRAD Bta"/>
              </a:rPr>
              <a:t>Oak Ambrosia Beetle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122" y="1847083"/>
            <a:ext cx="4932478" cy="500742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Host Species: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All Oak species (</a:t>
            </a:r>
            <a:r>
              <a:rPr lang="en-US" sz="2200" b="1" i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Quercus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spp.), 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healthy or stressed.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Native to: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Japan and Southeast Asia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Symptoms of Infestation: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Adults bore through to the xylem; 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coarse sawdust and sap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found around the holes.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These “frass” materials can cover nearby plants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Economic &amp; Ecological Damage: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Can spread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Japanese Oak Wilt fungus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which is fatal to Oaks.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Killing our native Oak species harms the lumber &amp; furniture industries and our natural ecosystems.</a:t>
            </a:r>
            <a:endParaRPr lang="en-US" sz="1800" b="1" i="1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  <a:cs typeface="Candara"/>
            </a:endParaRPr>
          </a:p>
        </p:txBody>
      </p:sp>
      <p:pic>
        <p:nvPicPr>
          <p:cNvPr id="27" name="Picture 26" descr="header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10FBE9-EB63-48B6-8D1C-17FA74E1A1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pic>
        <p:nvPicPr>
          <p:cNvPr id="6" name="Picture 5" descr="Oak Ambrosia Beetle: Joseph Benzel, Screening Aids, USDA APHIS PPQ, Bugwood.org &#10;">
            <a:extLst>
              <a:ext uri="{FF2B5EF4-FFF2-40B4-BE49-F238E27FC236}">
                <a16:creationId xmlns:a16="http://schemas.microsoft.com/office/drawing/2014/main" id="{0C76E02C-44F6-4563-B4F5-F781FFDE30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57" t="31630"/>
          <a:stretch/>
        </p:blipFill>
        <p:spPr>
          <a:xfrm>
            <a:off x="4864100" y="1068511"/>
            <a:ext cx="4142281" cy="256546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8" name="Picture 7" descr="Frass materials on plants photo: Troy Kimoto, Canadian Food Inspection Agency, Bugwood.org &#10;">
            <a:extLst>
              <a:ext uri="{FF2B5EF4-FFF2-40B4-BE49-F238E27FC236}">
                <a16:creationId xmlns:a16="http://schemas.microsoft.com/office/drawing/2014/main" id="{C10FC380-0D67-4E5D-9A12-89E34EC092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72" t="29590" r="2370"/>
          <a:stretch/>
        </p:blipFill>
        <p:spPr>
          <a:xfrm>
            <a:off x="5102600" y="2083280"/>
            <a:ext cx="3665279" cy="4828739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3923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6408301-7206-0740-85DF-0EF4EC48E85E}"/>
              </a:ext>
            </a:extLst>
          </p:cNvPr>
          <p:cNvGrpSpPr/>
          <p:nvPr/>
        </p:nvGrpSpPr>
        <p:grpSpPr>
          <a:xfrm>
            <a:off x="-42533" y="1748910"/>
            <a:ext cx="9239693" cy="5109088"/>
            <a:chOff x="0" y="1486797"/>
            <a:chExt cx="9144000" cy="4404988"/>
          </a:xfrm>
        </p:grpSpPr>
        <p:pic>
          <p:nvPicPr>
            <p:cNvPr id="16" name="Picture 15" descr="middle.png">
              <a:extLst>
                <a:ext uri="{FF2B5EF4-FFF2-40B4-BE49-F238E27FC236}">
                  <a16:creationId xmlns:a16="http://schemas.microsoft.com/office/drawing/2014/main" id="{B060DC8E-A587-404B-96A7-358406F90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44789"/>
              <a:ext cx="9144000" cy="4037446"/>
            </a:xfrm>
            <a:prstGeom prst="rect">
              <a:avLst/>
            </a:prstGeom>
          </p:spPr>
        </p:pic>
        <p:pic>
          <p:nvPicPr>
            <p:cNvPr id="21" name="Picture 20" descr="main_bottom.png">
              <a:extLst>
                <a:ext uri="{FF2B5EF4-FFF2-40B4-BE49-F238E27FC236}">
                  <a16:creationId xmlns:a16="http://schemas.microsoft.com/office/drawing/2014/main" id="{8C66F1E8-0737-584F-B06D-6A005181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67667"/>
              <a:ext cx="9144000" cy="224118"/>
            </a:xfrm>
            <a:prstGeom prst="rect">
              <a:avLst/>
            </a:prstGeom>
          </p:spPr>
        </p:pic>
        <p:pic>
          <p:nvPicPr>
            <p:cNvPr id="22" name="Picture 21" descr="main_top.png">
              <a:extLst>
                <a:ext uri="{FF2B5EF4-FFF2-40B4-BE49-F238E27FC236}">
                  <a16:creationId xmlns:a16="http://schemas.microsoft.com/office/drawing/2014/main" id="{827C4B43-95AD-C44E-B4D1-89869366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86797"/>
              <a:ext cx="9144000" cy="26894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88" y="542736"/>
            <a:ext cx="8229600" cy="1115544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Platypus </a:t>
            </a:r>
            <a:r>
              <a:rPr lang="en-US" sz="2800" b="1" i="1" dirty="0" err="1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quercivorus</a:t>
            </a:r>
            <a:br>
              <a:rPr lang="en-US" sz="2800" b="1" i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</a:b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WC ROUGHTRAD Bta"/>
              </a:rPr>
              <a:t>Oak Ambrosia Beetle </a:t>
            </a:r>
            <a:endParaRPr lang="en-US" sz="2800" b="1" i="1" dirty="0">
              <a:solidFill>
                <a:srgbClr val="800000"/>
              </a:solidFill>
              <a:latin typeface="Century Gothic" panose="020B0502020202020204" pitchFamily="34" charset="0"/>
              <a:cs typeface="WC ROUGHTRAD Bt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38" y="1918681"/>
            <a:ext cx="5944132" cy="481225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Identification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Same subfamily as 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M. mutatus –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has a long and cylindrical body</a:t>
            </a:r>
          </a:p>
          <a:p>
            <a:pPr lvl="2">
              <a:spcBef>
                <a:spcPts val="0"/>
              </a:spcBef>
            </a:pP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Smaller than </a:t>
            </a:r>
            <a:r>
              <a:rPr lang="en-US" sz="1800" b="1" i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M. mutatus 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at 4-5mm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Antennae &amp; feet are reddish, body is brown to black.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Separated from 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M. mutatus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by “spikes”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050" b="1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2D2A19"/>
                </a:solidFill>
                <a:latin typeface="Candara" panose="020E0502030303020204" pitchFamily="34" charset="0"/>
              </a:rPr>
              <a:t>There are other </a:t>
            </a:r>
            <a:r>
              <a:rPr lang="en-US" sz="2400" b="1" dirty="0" err="1">
                <a:solidFill>
                  <a:srgbClr val="2D2A19"/>
                </a:solidFill>
                <a:latin typeface="Candara" panose="020E0502030303020204" pitchFamily="34" charset="0"/>
              </a:rPr>
              <a:t>Platypodinae</a:t>
            </a:r>
            <a:r>
              <a:rPr lang="en-US" sz="2400" b="1" dirty="0">
                <a:solidFill>
                  <a:srgbClr val="2D2A19"/>
                </a:solidFill>
                <a:latin typeface="Candara" panose="020E0502030303020204" pitchFamily="34" charset="0"/>
              </a:rPr>
              <a:t> species native to the US. 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Candara" panose="020E0502030303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Native beetles can be separated from Invasive by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“spines” at the end of the wings and shape of neck (pronotum).</a:t>
            </a:r>
          </a:p>
          <a:p>
            <a:pPr marL="0" indent="0">
              <a:buNone/>
            </a:pPr>
            <a:endParaRPr lang="en-US" b="1" i="1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  <a:cs typeface="Candara"/>
            </a:endParaRPr>
          </a:p>
        </p:txBody>
      </p:sp>
      <p:pic>
        <p:nvPicPr>
          <p:cNvPr id="27" name="Picture 26" descr="header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10FBE9-EB63-48B6-8D1C-17FA74E1A1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grpSp>
        <p:nvGrpSpPr>
          <p:cNvPr id="8" name="Group 7" descr="Joseph Benzel, Screening Aids, USDA APHIS PPQ, Bugwood.org &#10;">
            <a:extLst>
              <a:ext uri="{FF2B5EF4-FFF2-40B4-BE49-F238E27FC236}">
                <a16:creationId xmlns:a16="http://schemas.microsoft.com/office/drawing/2014/main" id="{9265DDFD-988D-43FB-9A68-1753FC34D7C2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511046" y="2406142"/>
            <a:ext cx="6147541" cy="2450592"/>
            <a:chOff x="914400" y="2230610"/>
            <a:chExt cx="7315200" cy="2916055"/>
          </a:xfrm>
        </p:grpSpPr>
        <p:pic>
          <p:nvPicPr>
            <p:cNvPr id="6" name="Picture 5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82DF2676-A681-4C6D-B894-318C4A8E5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1360" b="30225"/>
            <a:stretch/>
          </p:blipFill>
          <p:spPr>
            <a:xfrm>
              <a:off x="914400" y="2230610"/>
              <a:ext cx="7315200" cy="2469808"/>
            </a:xfrm>
            <a:prstGeom prst="rect">
              <a:avLst/>
            </a:prstGeom>
          </p:spPr>
        </p:pic>
        <p:pic>
          <p:nvPicPr>
            <p:cNvPr id="18" name="Picture 17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1993EFC3-2DE9-4364-B194-F998A974AB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2671"/>
            <a:stretch/>
          </p:blipFill>
          <p:spPr>
            <a:xfrm>
              <a:off x="914400" y="4675428"/>
              <a:ext cx="7315200" cy="471237"/>
            </a:xfrm>
            <a:prstGeom prst="rect">
              <a:avLst/>
            </a:prstGeom>
          </p:spPr>
        </p:pic>
      </p:grpSp>
      <p:pic>
        <p:nvPicPr>
          <p:cNvPr id="9" name="Picture 8" descr="Euplatypus compositus: Natasha Wright, Braman Termite &amp; Pest Elimination, Bugwood.org &#10;">
            <a:extLst>
              <a:ext uri="{FF2B5EF4-FFF2-40B4-BE49-F238E27FC236}">
                <a16:creationId xmlns:a16="http://schemas.microsoft.com/office/drawing/2014/main" id="{BF134B26-5048-4DA9-B461-B260181D7B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5657" y="1167425"/>
            <a:ext cx="1956161" cy="532741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grpSp>
        <p:nvGrpSpPr>
          <p:cNvPr id="12" name="Group 11" descr="Mypoplatypus flavicornis: Pest and Diseases Image Library , Bugwood.org &#10;">
            <a:extLst>
              <a:ext uri="{FF2B5EF4-FFF2-40B4-BE49-F238E27FC236}">
                <a16:creationId xmlns:a16="http://schemas.microsoft.com/office/drawing/2014/main" id="{3B0C28BB-7B3E-4005-ACDD-45100AD9CC32}"/>
              </a:ext>
            </a:extLst>
          </p:cNvPr>
          <p:cNvGrpSpPr/>
          <p:nvPr/>
        </p:nvGrpSpPr>
        <p:grpSpPr>
          <a:xfrm rot="5400000">
            <a:off x="4634843" y="2485104"/>
            <a:ext cx="5935044" cy="2503067"/>
            <a:chOff x="914400" y="2077329"/>
            <a:chExt cx="7315200" cy="3267618"/>
          </a:xfrm>
        </p:grpSpPr>
        <p:pic>
          <p:nvPicPr>
            <p:cNvPr id="11" name="Picture 10" descr="A close-up of a bug&#10;&#10;Description automatically generated with low confidence">
              <a:extLst>
                <a:ext uri="{FF2B5EF4-FFF2-40B4-BE49-F238E27FC236}">
                  <a16:creationId xmlns:a16="http://schemas.microsoft.com/office/drawing/2014/main" id="{BCC521FE-6AB8-43B0-8F4E-F4CFF61CC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25491" b="20210"/>
            <a:stretch/>
          </p:blipFill>
          <p:spPr>
            <a:xfrm>
              <a:off x="914400" y="2077329"/>
              <a:ext cx="7315200" cy="2994568"/>
            </a:xfrm>
            <a:prstGeom prst="rect">
              <a:avLst/>
            </a:prstGeom>
          </p:spPr>
        </p:pic>
        <p:pic>
          <p:nvPicPr>
            <p:cNvPr id="19" name="Picture 18" descr="A close-up of a bug&#10;&#10;Description automatically generated with low confidence">
              <a:extLst>
                <a:ext uri="{FF2B5EF4-FFF2-40B4-BE49-F238E27FC236}">
                  <a16:creationId xmlns:a16="http://schemas.microsoft.com/office/drawing/2014/main" id="{81846937-A7D6-4897-AB6E-F2FE13DB1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92859" b="-138"/>
            <a:stretch/>
          </p:blipFill>
          <p:spPr>
            <a:xfrm>
              <a:off x="914400" y="4943522"/>
              <a:ext cx="7315200" cy="401425"/>
            </a:xfrm>
            <a:prstGeom prst="rect">
              <a:avLst/>
            </a:prstGeom>
          </p:spPr>
        </p:pic>
      </p:grpSp>
      <p:pic>
        <p:nvPicPr>
          <p:cNvPr id="17" name="Picture 16" descr="Oxoplatypus quadridentatus: J.R. Baker &amp; S.B. Bambara, North Carolina State University, Bugwood.org &#10;">
            <a:extLst>
              <a:ext uri="{FF2B5EF4-FFF2-40B4-BE49-F238E27FC236}">
                <a16:creationId xmlns:a16="http://schemas.microsoft.com/office/drawing/2014/main" id="{8D1C5427-80B9-4E45-BDCE-818BA64C5C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5039071" y="2478343"/>
            <a:ext cx="5113068" cy="251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2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56E1BD-7CE3-42ED-AB86-ABFECBC0C5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0" y="-2272"/>
            <a:ext cx="8031001" cy="31231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6408301-7206-0740-85DF-0EF4EC48E85E}"/>
              </a:ext>
            </a:extLst>
          </p:cNvPr>
          <p:cNvGrpSpPr/>
          <p:nvPr/>
        </p:nvGrpSpPr>
        <p:grpSpPr>
          <a:xfrm>
            <a:off x="-47025" y="2144486"/>
            <a:ext cx="9274631" cy="4713514"/>
            <a:chOff x="0" y="1486797"/>
            <a:chExt cx="9144000" cy="4404988"/>
          </a:xfrm>
        </p:grpSpPr>
        <p:pic>
          <p:nvPicPr>
            <p:cNvPr id="16" name="Picture 15" descr="middle.png">
              <a:extLst>
                <a:ext uri="{FF2B5EF4-FFF2-40B4-BE49-F238E27FC236}">
                  <a16:creationId xmlns:a16="http://schemas.microsoft.com/office/drawing/2014/main" id="{B060DC8E-A587-404B-96A7-358406F90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44789"/>
              <a:ext cx="9144000" cy="4037446"/>
            </a:xfrm>
            <a:prstGeom prst="rect">
              <a:avLst/>
            </a:prstGeom>
          </p:spPr>
        </p:pic>
        <p:pic>
          <p:nvPicPr>
            <p:cNvPr id="21" name="Picture 20" descr="main_bottom.png">
              <a:extLst>
                <a:ext uri="{FF2B5EF4-FFF2-40B4-BE49-F238E27FC236}">
                  <a16:creationId xmlns:a16="http://schemas.microsoft.com/office/drawing/2014/main" id="{8C66F1E8-0737-584F-B06D-6A005181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67667"/>
              <a:ext cx="9144000" cy="224118"/>
            </a:xfrm>
            <a:prstGeom prst="rect">
              <a:avLst/>
            </a:prstGeom>
          </p:spPr>
        </p:pic>
        <p:pic>
          <p:nvPicPr>
            <p:cNvPr id="22" name="Picture 21" descr="main_top.png">
              <a:extLst>
                <a:ext uri="{FF2B5EF4-FFF2-40B4-BE49-F238E27FC236}">
                  <a16:creationId xmlns:a16="http://schemas.microsoft.com/office/drawing/2014/main" id="{827C4B43-95AD-C44E-B4D1-89869366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86797"/>
              <a:ext cx="9144000" cy="26894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416" y="620453"/>
            <a:ext cx="6672943" cy="534677"/>
          </a:xfrm>
          <a:prstGeom prst="roundRect">
            <a:avLst/>
          </a:prstGeom>
          <a:solidFill>
            <a:srgbClr val="ECF1E7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Invasive Forest Pests present in Texas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39" y="2369522"/>
            <a:ext cx="4727477" cy="3661221"/>
          </a:xfrm>
        </p:spPr>
        <p:txBody>
          <a:bodyPr>
            <a:normAutofit fontScale="92500"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cs typeface="Candara"/>
              </a:rPr>
              <a:t>Emerald Ash Borer</a:t>
            </a:r>
          </a:p>
          <a:p>
            <a:pPr marL="0" indent="0">
              <a:buNone/>
            </a:pP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  <a:cs typeface="Candara"/>
            </a:endParaRPr>
          </a:p>
          <a:p>
            <a:pPr>
              <a:spcBef>
                <a:spcPts val="600"/>
              </a:spcBef>
            </a:pP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cs typeface="Candara"/>
              </a:rPr>
              <a:t>Redbay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cs typeface="Candara"/>
              </a:rPr>
              <a:t> Ambrosia Beetle</a:t>
            </a:r>
          </a:p>
          <a:p>
            <a:pPr lvl="1">
              <a:spcBef>
                <a:spcPts val="600"/>
              </a:spcBef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Laurel Wilt Disease</a:t>
            </a:r>
          </a:p>
          <a:p>
            <a:pPr marL="457200" lvl="1" indent="0">
              <a:buNone/>
            </a:pP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  <a:cs typeface="Candara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cs typeface="Candara"/>
              </a:rPr>
              <a:t>Smaller European Elm Beetle</a:t>
            </a:r>
          </a:p>
          <a:p>
            <a:pPr lvl="1">
              <a:spcBef>
                <a:spcPts val="600"/>
              </a:spcBef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Dutch Elm Disease</a:t>
            </a:r>
          </a:p>
          <a:p>
            <a:pPr lvl="1"/>
            <a:endParaRPr lang="en-US" sz="3000" b="1" i="1" dirty="0">
              <a:latin typeface="Candara" panose="020E0502030303020204" pitchFamily="34" charset="0"/>
              <a:cs typeface="Candara"/>
            </a:endParaRPr>
          </a:p>
        </p:txBody>
      </p:sp>
      <p:pic>
        <p:nvPicPr>
          <p:cNvPr id="27" name="Picture 26" descr="header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10FBE9-EB63-48B6-8D1C-17FA74E1A1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pic>
        <p:nvPicPr>
          <p:cNvPr id="6" name="Picture 5" descr="EAB on Ash leaf&#10;Leah Bauer, USDA Forest Service Northern Research Station, Bugwood.org">
            <a:extLst>
              <a:ext uri="{FF2B5EF4-FFF2-40B4-BE49-F238E27FC236}">
                <a16:creationId xmlns:a16="http://schemas.microsoft.com/office/drawing/2014/main" id="{739768F7-C1DA-4D19-A5F2-CA07519C1E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28" t="13549" r="2928"/>
          <a:stretch/>
        </p:blipFill>
        <p:spPr>
          <a:xfrm>
            <a:off x="3478519" y="1753165"/>
            <a:ext cx="2391969" cy="120673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" name="Picture 9" descr="Laurel wilt killing a Redbay tree&#10;Ron Billings Texas A&amp;M Forest Service, Bugwood.org &#10;">
            <a:extLst>
              <a:ext uri="{FF2B5EF4-FFF2-40B4-BE49-F238E27FC236}">
                <a16:creationId xmlns:a16="http://schemas.microsoft.com/office/drawing/2014/main" id="{CBF45DD0-6993-4DAF-8642-3CB087C73F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556" t="1342" r="4707" b="1"/>
          <a:stretch/>
        </p:blipFill>
        <p:spPr>
          <a:xfrm>
            <a:off x="6219576" y="2340864"/>
            <a:ext cx="1463254" cy="241935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8" name="Picture 7" descr="Redbay Ambrosia Beetle&#10;Michael C Thomas, Bugwood.org&#10;">
            <a:extLst>
              <a:ext uri="{FF2B5EF4-FFF2-40B4-BE49-F238E27FC236}">
                <a16:creationId xmlns:a16="http://schemas.microsoft.com/office/drawing/2014/main" id="{FC5AACF4-D517-4FE5-82CE-13FAD7AAA3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4719335" y="2883022"/>
            <a:ext cx="1284484" cy="209000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2" name="Picture 11" descr="Dutch elm fungus that killed Elm trees throughout the United States&#10;Joseph OBrien, USDA Forest Service, Bugwood.org &#10;">
            <a:extLst>
              <a:ext uri="{FF2B5EF4-FFF2-40B4-BE49-F238E27FC236}">
                <a16:creationId xmlns:a16="http://schemas.microsoft.com/office/drawing/2014/main" id="{A5285D97-6601-4A18-8634-ABB79FBF4CC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843"/>
          <a:stretch/>
        </p:blipFill>
        <p:spPr>
          <a:xfrm>
            <a:off x="5376312" y="5067923"/>
            <a:ext cx="2902487" cy="170583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4" name="Picture 13" descr="Scolytus multistriatus&#10;Spreads Dutch Elm fungus">
            <a:extLst>
              <a:ext uri="{FF2B5EF4-FFF2-40B4-BE49-F238E27FC236}">
                <a16:creationId xmlns:a16="http://schemas.microsoft.com/office/drawing/2014/main" id="{D6100E05-193F-4F7E-8A6F-A4E8A9B2B6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2286" y="5619677"/>
            <a:ext cx="2263938" cy="102231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0892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56E1BD-7CE3-42ED-AB86-ABFECBC0C5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0" y="-2272"/>
            <a:ext cx="8031001" cy="31231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6408301-7206-0740-85DF-0EF4EC48E85E}"/>
              </a:ext>
            </a:extLst>
          </p:cNvPr>
          <p:cNvGrpSpPr/>
          <p:nvPr/>
        </p:nvGrpSpPr>
        <p:grpSpPr>
          <a:xfrm>
            <a:off x="-47025" y="1576329"/>
            <a:ext cx="9274631" cy="5281672"/>
            <a:chOff x="0" y="1486797"/>
            <a:chExt cx="9144000" cy="4404988"/>
          </a:xfrm>
        </p:grpSpPr>
        <p:pic>
          <p:nvPicPr>
            <p:cNvPr id="16" name="Picture 15" descr="middle.png">
              <a:extLst>
                <a:ext uri="{FF2B5EF4-FFF2-40B4-BE49-F238E27FC236}">
                  <a16:creationId xmlns:a16="http://schemas.microsoft.com/office/drawing/2014/main" id="{B060DC8E-A587-404B-96A7-358406F90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44789"/>
              <a:ext cx="9144000" cy="4037446"/>
            </a:xfrm>
            <a:prstGeom prst="rect">
              <a:avLst/>
            </a:prstGeom>
          </p:spPr>
        </p:pic>
        <p:pic>
          <p:nvPicPr>
            <p:cNvPr id="21" name="Picture 20" descr="main_bottom.png">
              <a:extLst>
                <a:ext uri="{FF2B5EF4-FFF2-40B4-BE49-F238E27FC236}">
                  <a16:creationId xmlns:a16="http://schemas.microsoft.com/office/drawing/2014/main" id="{8C66F1E8-0737-584F-B06D-6A005181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67667"/>
              <a:ext cx="9144000" cy="224118"/>
            </a:xfrm>
            <a:prstGeom prst="rect">
              <a:avLst/>
            </a:prstGeom>
          </p:spPr>
        </p:pic>
        <p:pic>
          <p:nvPicPr>
            <p:cNvPr id="22" name="Picture 21" descr="main_top.png">
              <a:extLst>
                <a:ext uri="{FF2B5EF4-FFF2-40B4-BE49-F238E27FC236}">
                  <a16:creationId xmlns:a16="http://schemas.microsoft.com/office/drawing/2014/main" id="{827C4B43-95AD-C44E-B4D1-89869366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86797"/>
              <a:ext cx="9144000" cy="26894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416" y="620453"/>
            <a:ext cx="6672943" cy="534677"/>
          </a:xfrm>
          <a:prstGeom prst="roundRect">
            <a:avLst/>
          </a:prstGeom>
          <a:solidFill>
            <a:srgbClr val="ECF1E7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Invasive Forest Pests present in Texas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08" y="1661362"/>
            <a:ext cx="4908144" cy="545947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cs typeface="Candara"/>
              </a:rPr>
              <a:t>Emerald Ash Borer      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cs typeface="Candara"/>
              </a:rPr>
              <a:t>             </a:t>
            </a:r>
            <a:r>
              <a:rPr 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Agrilus planipennis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Native to: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Northeastern Asia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Host Species: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Ash trees 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(Fraxinus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sp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).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cs typeface="Candara"/>
              </a:rPr>
              <a:t>It quickly kills healthy Ash trees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cs typeface="Candara"/>
              </a:rPr>
              <a:t>Cost the US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ndara"/>
              </a:rPr>
              <a:t>billions of dollars 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cs typeface="Candara"/>
              </a:rPr>
              <a:t>in economic damage and funding to repair forests, urban areas and riparian ecosystems.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  <a:cs typeface="Candar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 Texarkana and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  <a:cs typeface="Candar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DFW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  <a:cs typeface="Candar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areas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  <a:cs typeface="Candara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Identification: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cs typeface="Candara"/>
              </a:rPr>
              <a:t>Green metallic body with </a:t>
            </a:r>
            <a:r>
              <a:rPr lang="en-US" sz="1800" b="1" u="sng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cs typeface="Candara"/>
              </a:rPr>
              <a:t>red under wings.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ndara"/>
              </a:rPr>
              <a:t>Very important!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ndara"/>
              </a:rPr>
              <a:t>D-shaped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 exit holes on Ash trees.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Bark peels to show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ndara"/>
              </a:rPr>
              <a:t>feeding galleries.</a:t>
            </a:r>
          </a:p>
        </p:txBody>
      </p:sp>
      <p:pic>
        <p:nvPicPr>
          <p:cNvPr id="27" name="Picture 26" descr="header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10FBE9-EB63-48B6-8D1C-17FA74E1A1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pic>
        <p:nvPicPr>
          <p:cNvPr id="6" name="Picture 5" descr="EAB on Ash leaf&#10; Leah Bauer, USDA Forest Service Northern Research Station, Bugwood.org&#10;">
            <a:extLst>
              <a:ext uri="{FF2B5EF4-FFF2-40B4-BE49-F238E27FC236}">
                <a16:creationId xmlns:a16="http://schemas.microsoft.com/office/drawing/2014/main" id="{739768F7-C1DA-4D19-A5F2-CA07519C1ED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28" t="13549" r="2928"/>
          <a:stretch/>
        </p:blipFill>
        <p:spPr>
          <a:xfrm>
            <a:off x="3982460" y="1446974"/>
            <a:ext cx="2692155" cy="135817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" name="Picture 6" descr="EAB: David Cappaert, Bugwood.org&#10;">
            <a:extLst>
              <a:ext uri="{FF2B5EF4-FFF2-40B4-BE49-F238E27FC236}">
                <a16:creationId xmlns:a16="http://schemas.microsoft.com/office/drawing/2014/main" id="{58D0614B-6CE7-4412-A1B7-D2B2CB1C3C5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53" t="3770"/>
          <a:stretch/>
        </p:blipFill>
        <p:spPr>
          <a:xfrm>
            <a:off x="4806573" y="2898282"/>
            <a:ext cx="4297494" cy="271569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1" name="Picture 10" descr="D-shaped Holes: Joseph O’Brien USDA Forest Service, Bugwood.org &#10;">
            <a:extLst>
              <a:ext uri="{FF2B5EF4-FFF2-40B4-BE49-F238E27FC236}">
                <a16:creationId xmlns:a16="http://schemas.microsoft.com/office/drawing/2014/main" id="{905FE034-29C0-4CF2-8C1F-0AB1F20D1EF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494" t="28552"/>
          <a:stretch/>
        </p:blipFill>
        <p:spPr>
          <a:xfrm>
            <a:off x="5094290" y="5024746"/>
            <a:ext cx="2435865" cy="164173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1500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56E1BD-7CE3-42ED-AB86-ABFECBC0C5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0" y="-2272"/>
            <a:ext cx="8031001" cy="31231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6408301-7206-0740-85DF-0EF4EC48E85E}"/>
              </a:ext>
            </a:extLst>
          </p:cNvPr>
          <p:cNvGrpSpPr/>
          <p:nvPr/>
        </p:nvGrpSpPr>
        <p:grpSpPr>
          <a:xfrm>
            <a:off x="-47025" y="1805856"/>
            <a:ext cx="9274631" cy="5052144"/>
            <a:chOff x="0" y="1486797"/>
            <a:chExt cx="9144000" cy="4404988"/>
          </a:xfrm>
        </p:grpSpPr>
        <p:pic>
          <p:nvPicPr>
            <p:cNvPr id="16" name="Picture 15" descr="middle.png">
              <a:extLst>
                <a:ext uri="{FF2B5EF4-FFF2-40B4-BE49-F238E27FC236}">
                  <a16:creationId xmlns:a16="http://schemas.microsoft.com/office/drawing/2014/main" id="{B060DC8E-A587-404B-96A7-358406F90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44789"/>
              <a:ext cx="9144000" cy="4037446"/>
            </a:xfrm>
            <a:prstGeom prst="rect">
              <a:avLst/>
            </a:prstGeom>
          </p:spPr>
        </p:pic>
        <p:pic>
          <p:nvPicPr>
            <p:cNvPr id="21" name="Picture 20" descr="main_bottom.png">
              <a:extLst>
                <a:ext uri="{FF2B5EF4-FFF2-40B4-BE49-F238E27FC236}">
                  <a16:creationId xmlns:a16="http://schemas.microsoft.com/office/drawing/2014/main" id="{8C66F1E8-0737-584F-B06D-6A005181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67667"/>
              <a:ext cx="9144000" cy="224118"/>
            </a:xfrm>
            <a:prstGeom prst="rect">
              <a:avLst/>
            </a:prstGeom>
          </p:spPr>
        </p:pic>
        <p:pic>
          <p:nvPicPr>
            <p:cNvPr id="22" name="Picture 21" descr="main_top.png">
              <a:extLst>
                <a:ext uri="{FF2B5EF4-FFF2-40B4-BE49-F238E27FC236}">
                  <a16:creationId xmlns:a16="http://schemas.microsoft.com/office/drawing/2014/main" id="{827C4B43-95AD-C44E-B4D1-89869366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86797"/>
              <a:ext cx="9144000" cy="26894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416" y="620453"/>
            <a:ext cx="6672943" cy="534677"/>
          </a:xfrm>
          <a:prstGeom prst="roundRect">
            <a:avLst/>
          </a:prstGeom>
          <a:solidFill>
            <a:srgbClr val="ECF1E7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Invasive Forest Pests present in Texas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63" y="1938367"/>
            <a:ext cx="6130975" cy="480533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cs typeface="Candara"/>
              </a:rPr>
              <a:t>Redbay Ambrosia Beetle                          </a:t>
            </a:r>
            <a:r>
              <a:rPr 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Xyleborus glabratus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Candara" panose="020E0502030303020204" pitchFamily="34" charset="0"/>
              <a:cs typeface="Candara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Native to: India to Japan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Host Species: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Redbay, Sassafras and Avocados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Candara" panose="020E0502030303020204" pitchFamily="34" charset="0"/>
              <a:cs typeface="Candara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Transmits harmful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Laurel Wilt Disease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which kills infected trees.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Trees dieback at canopy. Leaves quickly turn brown. Tree vascular tissue becomes discolored (pictured)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Since the beetle is tiny (2mm), infestation is not usually identified until Laurel Wilt symptoms appear.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ndara" panose="020E0502030303020204" pitchFamily="34" charset="0"/>
                <a:cs typeface="Candar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 IN EAST TEXAS!!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ndara" panose="020E0502030303020204" pitchFamily="34" charset="0"/>
              <a:cs typeface="Candara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Economic and Ecological Damage: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Poses threat to US &amp; Mexico Avocado industry. </a:t>
            </a:r>
            <a:r>
              <a:rPr lang="en-US" sz="17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cs typeface="Candara"/>
              </a:rPr>
              <a:t>Damage to FL Avocado industry estimated at $5 Million.</a:t>
            </a:r>
          </a:p>
          <a:p>
            <a:pPr lvl="1">
              <a:spcBef>
                <a:spcPts val="0"/>
              </a:spcBef>
            </a:pPr>
            <a:r>
              <a:rPr lang="en-US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Ecological: 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Redbay and Sassafras are integral trees for Southeastern US Forests. </a:t>
            </a:r>
          </a:p>
        </p:txBody>
      </p:sp>
      <p:pic>
        <p:nvPicPr>
          <p:cNvPr id="27" name="Picture 26" descr="header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10FBE9-EB63-48B6-8D1C-17FA74E1A1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pic>
        <p:nvPicPr>
          <p:cNvPr id="10" name="Picture 9" descr="Laurel wilt killing a Redbay tree&#10;Ron Billings Texas A&amp;M Forest Service, Bugwood.org &#10;">
            <a:extLst>
              <a:ext uri="{FF2B5EF4-FFF2-40B4-BE49-F238E27FC236}">
                <a16:creationId xmlns:a16="http://schemas.microsoft.com/office/drawing/2014/main" id="{CBF45DD0-6993-4DAF-8642-3CB087C73F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556" t="1342" r="4707" b="1"/>
          <a:stretch/>
        </p:blipFill>
        <p:spPr>
          <a:xfrm>
            <a:off x="6101194" y="1805856"/>
            <a:ext cx="3003794" cy="496649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8" name="Picture 7" descr="Redbay Ambrosia Beetle&#10;Michael C Thomas, Bugwood.org&#10;">
            <a:extLst>
              <a:ext uri="{FF2B5EF4-FFF2-40B4-BE49-F238E27FC236}">
                <a16:creationId xmlns:a16="http://schemas.microsoft.com/office/drawing/2014/main" id="{FC5AACF4-D517-4FE5-82CE-13FAD7AAA3F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865"/>
          <a:stretch/>
        </p:blipFill>
        <p:spPr>
          <a:xfrm rot="16200000">
            <a:off x="5031605" y="884527"/>
            <a:ext cx="1303001" cy="251991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9763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56E1BD-7CE3-42ED-AB86-ABFECBC0C5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0" y="-2272"/>
            <a:ext cx="8031001" cy="31231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6408301-7206-0740-85DF-0EF4EC48E85E}"/>
              </a:ext>
            </a:extLst>
          </p:cNvPr>
          <p:cNvGrpSpPr/>
          <p:nvPr/>
        </p:nvGrpSpPr>
        <p:grpSpPr>
          <a:xfrm>
            <a:off x="-47025" y="1777855"/>
            <a:ext cx="9274631" cy="5080145"/>
            <a:chOff x="0" y="1486797"/>
            <a:chExt cx="9144000" cy="4404988"/>
          </a:xfrm>
        </p:grpSpPr>
        <p:pic>
          <p:nvPicPr>
            <p:cNvPr id="16" name="Picture 15" descr="middle.png">
              <a:extLst>
                <a:ext uri="{FF2B5EF4-FFF2-40B4-BE49-F238E27FC236}">
                  <a16:creationId xmlns:a16="http://schemas.microsoft.com/office/drawing/2014/main" id="{B060DC8E-A587-404B-96A7-358406F90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44789"/>
              <a:ext cx="9144000" cy="4037446"/>
            </a:xfrm>
            <a:prstGeom prst="rect">
              <a:avLst/>
            </a:prstGeom>
          </p:spPr>
        </p:pic>
        <p:pic>
          <p:nvPicPr>
            <p:cNvPr id="21" name="Picture 20" descr="main_bottom.png">
              <a:extLst>
                <a:ext uri="{FF2B5EF4-FFF2-40B4-BE49-F238E27FC236}">
                  <a16:creationId xmlns:a16="http://schemas.microsoft.com/office/drawing/2014/main" id="{8C66F1E8-0737-584F-B06D-6A005181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67667"/>
              <a:ext cx="9144000" cy="224118"/>
            </a:xfrm>
            <a:prstGeom prst="rect">
              <a:avLst/>
            </a:prstGeom>
          </p:spPr>
        </p:pic>
        <p:pic>
          <p:nvPicPr>
            <p:cNvPr id="22" name="Picture 21" descr="main_top.png">
              <a:extLst>
                <a:ext uri="{FF2B5EF4-FFF2-40B4-BE49-F238E27FC236}">
                  <a16:creationId xmlns:a16="http://schemas.microsoft.com/office/drawing/2014/main" id="{827C4B43-95AD-C44E-B4D1-89869366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86797"/>
              <a:ext cx="9144000" cy="26894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416" y="620453"/>
            <a:ext cx="6672943" cy="534677"/>
          </a:xfrm>
          <a:prstGeom prst="roundRect">
            <a:avLst/>
          </a:prstGeom>
          <a:solidFill>
            <a:srgbClr val="ECF1E7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Invasive Forest Pests present in Texas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52" y="1908052"/>
            <a:ext cx="5357050" cy="487552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cs typeface="Candara"/>
              </a:rPr>
              <a:t>Smaller European Elm Beetle                     </a:t>
            </a:r>
            <a:r>
              <a:rPr 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Scolytus</a:t>
            </a:r>
            <a:r>
              <a:rPr 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 </a:t>
            </a:r>
            <a:r>
              <a:rPr lang="en-US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multistriatus</a:t>
            </a:r>
            <a:endParaRPr lang="en-US" sz="3000" b="1" i="1" dirty="0">
              <a:solidFill>
                <a:schemeClr val="tx1">
                  <a:lumMod val="95000"/>
                  <a:lumOff val="5000"/>
                </a:schemeClr>
              </a:solidFill>
              <a:latin typeface="Candara" panose="020E0502030303020204" pitchFamily="34" charset="0"/>
              <a:cs typeface="Candara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Native to: Europe</a:t>
            </a:r>
          </a:p>
          <a:p>
            <a:pPr>
              <a:spcBef>
                <a:spcPts val="0"/>
              </a:spcBef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Host Species: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Elm species (</a:t>
            </a:r>
            <a:r>
              <a:rPr lang="en-US" sz="2200" b="1" i="1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Ulmus</a:t>
            </a:r>
            <a:r>
              <a:rPr lang="en-US" sz="2200" b="1" i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 </a:t>
            </a:r>
            <a:r>
              <a:rPr lang="en-US" sz="2200" b="1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spp</a:t>
            </a:r>
            <a:r>
              <a:rPr lang="en-US" sz="2200" b="1" i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)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Candara" panose="020E0502030303020204" pitchFamily="34" charset="0"/>
              <a:cs typeface="Candara"/>
            </a:endParaRPr>
          </a:p>
          <a:p>
            <a:pPr lvl="1">
              <a:spcBef>
                <a:spcPts val="0"/>
              </a:spcBef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Transmits harmful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Dutch Elm Disease,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a fungus that kills infected elms.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Dutch Elm first reported in US in 1930s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Dieback at canopy, called “flagging”. 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Brown/black streaking under bark appears in infected branches.</a:t>
            </a:r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Concentrated efforts have led to management of this pest, but we must remain vigilant.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400" b="1" dirty="0">
              <a:solidFill>
                <a:schemeClr val="tx1">
                  <a:lumMod val="95000"/>
                  <a:lumOff val="5000"/>
                </a:schemeClr>
              </a:solidFill>
              <a:latin typeface="Candara" panose="020E0502030303020204" pitchFamily="34" charset="0"/>
              <a:cs typeface="Candara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Candara"/>
              </a:rPr>
              <a:t>Identification: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 </a:t>
            </a:r>
            <a:r>
              <a:rPr lang="en-US" b="1" i="1" dirty="0" err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Scolytus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beetles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have a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ndara"/>
              </a:rPr>
              <a:t>“point”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 on the underside of their body; but the beetles are quite small (3mm).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Candara"/>
              </a:rPr>
              <a:t>Usually signs of dying elm show before infestation is spotted.</a:t>
            </a:r>
          </a:p>
        </p:txBody>
      </p:sp>
      <p:pic>
        <p:nvPicPr>
          <p:cNvPr id="27" name="Picture 26" descr="header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10FBE9-EB63-48B6-8D1C-17FA74E1A1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pic>
        <p:nvPicPr>
          <p:cNvPr id="12" name="Picture 11" descr="Dutch elm fungus that killed Elm trees throughout the United States&#10;Joseph OBrien, USDA Forest Service, Bugwood.org &#10;">
            <a:extLst>
              <a:ext uri="{FF2B5EF4-FFF2-40B4-BE49-F238E27FC236}">
                <a16:creationId xmlns:a16="http://schemas.microsoft.com/office/drawing/2014/main" id="{A5285D97-6601-4A18-8634-ABB79FBF4CC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843"/>
          <a:stretch/>
        </p:blipFill>
        <p:spPr>
          <a:xfrm>
            <a:off x="5412802" y="4291170"/>
            <a:ext cx="3686382" cy="216654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4" name="Picture 13" descr="Scolytus multistriatus&#10;Spreads Dutch Elm fungus">
            <a:extLst>
              <a:ext uri="{FF2B5EF4-FFF2-40B4-BE49-F238E27FC236}">
                <a16:creationId xmlns:a16="http://schemas.microsoft.com/office/drawing/2014/main" id="{D6100E05-193F-4F7E-8A6F-A4E8A9B2B6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3851" y="2592734"/>
            <a:ext cx="3184700" cy="143809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0750757-B824-4097-8283-609C0D652F16}"/>
              </a:ext>
            </a:extLst>
          </p:cNvPr>
          <p:cNvSpPr/>
          <p:nvPr/>
        </p:nvSpPr>
        <p:spPr>
          <a:xfrm>
            <a:off x="8261498" y="3311780"/>
            <a:ext cx="510362" cy="57431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7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6408301-7206-0740-85DF-0EF4EC48E85E}"/>
              </a:ext>
            </a:extLst>
          </p:cNvPr>
          <p:cNvGrpSpPr/>
          <p:nvPr/>
        </p:nvGrpSpPr>
        <p:grpSpPr>
          <a:xfrm>
            <a:off x="0" y="2055505"/>
            <a:ext cx="9144000" cy="3515955"/>
            <a:chOff x="0" y="1486797"/>
            <a:chExt cx="9144000" cy="4404988"/>
          </a:xfrm>
        </p:grpSpPr>
        <p:pic>
          <p:nvPicPr>
            <p:cNvPr id="16" name="Picture 15" descr="middle.png">
              <a:extLst>
                <a:ext uri="{FF2B5EF4-FFF2-40B4-BE49-F238E27FC236}">
                  <a16:creationId xmlns:a16="http://schemas.microsoft.com/office/drawing/2014/main" id="{B060DC8E-A587-404B-96A7-358406F90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44789"/>
              <a:ext cx="9144000" cy="4037446"/>
            </a:xfrm>
            <a:prstGeom prst="rect">
              <a:avLst/>
            </a:prstGeom>
          </p:spPr>
        </p:pic>
        <p:pic>
          <p:nvPicPr>
            <p:cNvPr id="21" name="Picture 20" descr="main_bottom.png">
              <a:extLst>
                <a:ext uri="{FF2B5EF4-FFF2-40B4-BE49-F238E27FC236}">
                  <a16:creationId xmlns:a16="http://schemas.microsoft.com/office/drawing/2014/main" id="{8C66F1E8-0737-584F-B06D-6A005181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67667"/>
              <a:ext cx="9144000" cy="224118"/>
            </a:xfrm>
            <a:prstGeom prst="rect">
              <a:avLst/>
            </a:prstGeom>
          </p:spPr>
        </p:pic>
        <p:pic>
          <p:nvPicPr>
            <p:cNvPr id="22" name="Picture 21" descr="main_top.png">
              <a:extLst>
                <a:ext uri="{FF2B5EF4-FFF2-40B4-BE49-F238E27FC236}">
                  <a16:creationId xmlns:a16="http://schemas.microsoft.com/office/drawing/2014/main" id="{827C4B43-95AD-C44E-B4D1-89869366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86797"/>
              <a:ext cx="9144000" cy="26894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6511" y="707491"/>
            <a:ext cx="4890977" cy="648110"/>
          </a:xfrm>
          <a:prstGeom prst="roundRect">
            <a:avLst/>
          </a:prstGeom>
          <a:solidFill>
            <a:srgbClr val="EEECE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Initiatives on Wood Pests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94" y="2210750"/>
            <a:ext cx="8723375" cy="309489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Human awareness is the most important step to stop the unintentional spread of invasive species.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Recall that Humans are the main cause behind the spread of Invasive Species 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Many programs targeted towards preventing the spread of Wood Pests.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“Don’t move Firewood”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one example of a major public education campaign to inform citizens about what we can do to control the impact of invasive species.</a:t>
            </a:r>
            <a:endParaRPr lang="en-US" sz="2400" dirty="0"/>
          </a:p>
          <a:p>
            <a:pPr marL="0" indent="0">
              <a:buNone/>
            </a:pPr>
            <a:endParaRPr lang="en-US" b="1" i="1" dirty="0">
              <a:latin typeface="Candara" panose="020E0502030303020204" pitchFamily="34" charset="0"/>
              <a:cs typeface="Candara"/>
            </a:endParaRPr>
          </a:p>
        </p:txBody>
      </p:sp>
      <p:pic>
        <p:nvPicPr>
          <p:cNvPr id="27" name="Picture 26" descr="header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10FBE9-EB63-48B6-8D1C-17FA74E1A1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1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795" y="615718"/>
            <a:ext cx="3763926" cy="649556"/>
          </a:xfrm>
          <a:prstGeom prst="roundRect">
            <a:avLst/>
          </a:prstGeom>
          <a:solidFill>
            <a:srgbClr val="EEECE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Initiative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48" y="2021551"/>
            <a:ext cx="8525512" cy="3922877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marL="0" indent="0">
              <a:buNone/>
            </a:pPr>
            <a:endParaRPr lang="en-US" b="1" i="1" dirty="0">
              <a:latin typeface="Candara" panose="020E0502030303020204" pitchFamily="34" charset="0"/>
              <a:cs typeface="Candara"/>
            </a:endParaRPr>
          </a:p>
        </p:txBody>
      </p:sp>
      <p:pic>
        <p:nvPicPr>
          <p:cNvPr id="27" name="Picture 26" descr="header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10FBE9-EB63-48B6-8D1C-17FA74E1A1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DD007D-1C7D-4B4A-85D7-E7075F3F8C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715" y="1467482"/>
            <a:ext cx="7804569" cy="51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3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36" y="226988"/>
            <a:ext cx="2099332" cy="979185"/>
          </a:xfrm>
          <a:prstGeom prst="roundRect">
            <a:avLst/>
          </a:prstGeom>
          <a:solidFill>
            <a:srgbClr val="EEECE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Initiative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48" y="2021551"/>
            <a:ext cx="8525512" cy="3922877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marL="0" indent="0">
              <a:buNone/>
            </a:pPr>
            <a:endParaRPr lang="en-US" b="1" i="1" dirty="0">
              <a:latin typeface="Candara" panose="020E0502030303020204" pitchFamily="34" charset="0"/>
              <a:cs typeface="Candara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5CB3248-0E0C-49CC-BA91-E6EEF92B5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803" y="0"/>
            <a:ext cx="5303716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E686A1F-DA32-4470-94DC-3C35C05D3CC6}"/>
              </a:ext>
            </a:extLst>
          </p:cNvPr>
          <p:cNvSpPr/>
          <p:nvPr/>
        </p:nvSpPr>
        <p:spPr>
          <a:xfrm>
            <a:off x="2418681" y="5627120"/>
            <a:ext cx="2217117" cy="114581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5817D55-57C8-4BBB-B468-8BDD3D62B915}"/>
              </a:ext>
            </a:extLst>
          </p:cNvPr>
          <p:cNvSpPr txBox="1">
            <a:spLocks/>
          </p:cNvSpPr>
          <p:nvPr/>
        </p:nvSpPr>
        <p:spPr>
          <a:xfrm>
            <a:off x="0" y="4163742"/>
            <a:ext cx="2388221" cy="1559067"/>
          </a:xfrm>
          <a:prstGeom prst="roundRect">
            <a:avLst/>
          </a:prstGeom>
          <a:solidFill>
            <a:srgbClr val="EEECE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Hungrypests.org 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WC ROUGHTRAD Bta"/>
              </a:rPr>
              <a:t>is a USDA-run education program that has great resources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WC ROUGHTRAD Bta"/>
            </a:endParaRPr>
          </a:p>
        </p:txBody>
      </p:sp>
    </p:spTree>
    <p:extLst>
      <p:ext uri="{BB962C8B-B14F-4D97-AF65-F5344CB8AC3E}">
        <p14:creationId xmlns:p14="http://schemas.microsoft.com/office/powerpoint/2010/main" val="36797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36" y="226988"/>
            <a:ext cx="2099332" cy="979185"/>
          </a:xfrm>
          <a:prstGeom prst="roundRect">
            <a:avLst/>
          </a:prstGeom>
          <a:solidFill>
            <a:srgbClr val="EEECE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Initiative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48" y="2021551"/>
            <a:ext cx="8525512" cy="3922877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marL="0" indent="0">
              <a:buNone/>
            </a:pPr>
            <a:endParaRPr lang="en-US" b="1" i="1" dirty="0">
              <a:latin typeface="Candara" panose="020E0502030303020204" pitchFamily="34" charset="0"/>
              <a:cs typeface="Candara"/>
            </a:endParaRPr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0E99F39-42E8-4CAD-96C8-EE8582A841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9" t="1559" r="2392" b="1559"/>
          <a:stretch/>
        </p:blipFill>
        <p:spPr>
          <a:xfrm>
            <a:off x="2777963" y="0"/>
            <a:ext cx="4955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8667C-ABAC-49DC-E5B8-D29F6AC4E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What are some identifying characteristics of pests?</a:t>
            </a:r>
          </a:p>
          <a:p>
            <a:r>
              <a:rPr lang="en-US" sz="4000" dirty="0"/>
              <a:t>Log your answer in your guided notes sheet.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433924-A80C-AD35-13E7-E70F077A82A3}"/>
              </a:ext>
            </a:extLst>
          </p:cNvPr>
          <p:cNvSpPr txBox="1"/>
          <p:nvPr/>
        </p:nvSpPr>
        <p:spPr>
          <a:xfrm>
            <a:off x="1769301" y="816637"/>
            <a:ext cx="56053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Warm-up Question </a:t>
            </a:r>
          </a:p>
        </p:txBody>
      </p:sp>
    </p:spTree>
    <p:extLst>
      <p:ext uri="{BB962C8B-B14F-4D97-AF65-F5344CB8AC3E}">
        <p14:creationId xmlns:p14="http://schemas.microsoft.com/office/powerpoint/2010/main" val="225688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6408301-7206-0740-85DF-0EF4EC48E85E}"/>
              </a:ext>
            </a:extLst>
          </p:cNvPr>
          <p:cNvGrpSpPr/>
          <p:nvPr/>
        </p:nvGrpSpPr>
        <p:grpSpPr>
          <a:xfrm>
            <a:off x="0" y="1748910"/>
            <a:ext cx="9144000" cy="4566354"/>
            <a:chOff x="0" y="1486797"/>
            <a:chExt cx="9144000" cy="4404988"/>
          </a:xfrm>
        </p:grpSpPr>
        <p:pic>
          <p:nvPicPr>
            <p:cNvPr id="16" name="Picture 15" descr="middle.png">
              <a:extLst>
                <a:ext uri="{FF2B5EF4-FFF2-40B4-BE49-F238E27FC236}">
                  <a16:creationId xmlns:a16="http://schemas.microsoft.com/office/drawing/2014/main" id="{B060DC8E-A587-404B-96A7-358406F90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44789"/>
              <a:ext cx="9144000" cy="4037446"/>
            </a:xfrm>
            <a:prstGeom prst="rect">
              <a:avLst/>
            </a:prstGeom>
          </p:spPr>
        </p:pic>
        <p:pic>
          <p:nvPicPr>
            <p:cNvPr id="21" name="Picture 20" descr="main_bottom.png">
              <a:extLst>
                <a:ext uri="{FF2B5EF4-FFF2-40B4-BE49-F238E27FC236}">
                  <a16:creationId xmlns:a16="http://schemas.microsoft.com/office/drawing/2014/main" id="{8C66F1E8-0737-584F-B06D-6A005181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67667"/>
              <a:ext cx="9144000" cy="224118"/>
            </a:xfrm>
            <a:prstGeom prst="rect">
              <a:avLst/>
            </a:prstGeom>
          </p:spPr>
        </p:pic>
        <p:pic>
          <p:nvPicPr>
            <p:cNvPr id="22" name="Picture 21" descr="main_top.png">
              <a:extLst>
                <a:ext uri="{FF2B5EF4-FFF2-40B4-BE49-F238E27FC236}">
                  <a16:creationId xmlns:a16="http://schemas.microsoft.com/office/drawing/2014/main" id="{827C4B43-95AD-C44E-B4D1-89869366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86797"/>
              <a:ext cx="9144000" cy="26894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2737"/>
            <a:ext cx="8229600" cy="85862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800000"/>
                </a:solidFill>
                <a:latin typeface="Century Gothic" panose="020B0502020202020204" pitchFamily="34" charset="0"/>
                <a:cs typeface="WC ROUGHTRAD Bta"/>
              </a:rPr>
              <a:t>Initiatives on Wood Pests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48" y="2021551"/>
            <a:ext cx="8525512" cy="392287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You get 10 minutes to go into groups of two and create a brand-new initiative using the information you learned today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 lvl="1"/>
            <a:r>
              <a:rPr lang="en-US" sz="2600" b="1" dirty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Make sure to include illustrations, hashtags, and other aspects that can get the attention of the public.</a:t>
            </a:r>
          </a:p>
          <a:p>
            <a:endParaRPr lang="en-US" sz="2800" dirty="0"/>
          </a:p>
        </p:txBody>
      </p:sp>
      <p:pic>
        <p:nvPicPr>
          <p:cNvPr id="27" name="Picture 26" descr="header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10FBE9-EB63-48B6-8D1C-17FA74E1A1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7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1" y="205741"/>
            <a:ext cx="7486649" cy="1016044"/>
          </a:xfrm>
          <a:prstGeom prst="rect">
            <a:avLst/>
          </a:prstGeom>
        </p:spPr>
      </p:pic>
      <p:pic>
        <p:nvPicPr>
          <p:cNvPr id="12" name="Picture 11" descr="logoc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287"/>
            <a:ext cx="9144000" cy="810714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27BAFD-787F-4D15-857F-D28DF628D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8414" y="1265103"/>
            <a:ext cx="4889983" cy="1365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462312-A7CB-42E9-967F-ECA92C8F69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89" t="78762" r="7000" b="6499"/>
          <a:stretch/>
        </p:blipFill>
        <p:spPr>
          <a:xfrm>
            <a:off x="0" y="5938345"/>
            <a:ext cx="9144000" cy="909146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433D0906-E7F1-40A0-8FC2-BDBEBF708D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0727" y="3358639"/>
            <a:ext cx="3416799" cy="2466565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856A0641-DF79-48CF-8FDA-68ACCA02F3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065" y="2739710"/>
            <a:ext cx="3931146" cy="157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5A0D-D09C-FA3A-7326-3C43CA1D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Pest ID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854CA-E7C8-2FAA-983A-C6E5660D3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65" y="1634497"/>
            <a:ext cx="6347714" cy="38807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Size and shape </a:t>
            </a:r>
          </a:p>
          <a:p>
            <a:pPr lvl="1"/>
            <a:r>
              <a:rPr lang="en-US" dirty="0"/>
              <a:t>Elongated, oval, round, segmented</a:t>
            </a:r>
          </a:p>
          <a:p>
            <a:r>
              <a:rPr lang="en-US" dirty="0"/>
              <a:t>Color </a:t>
            </a:r>
          </a:p>
          <a:p>
            <a:pPr lvl="1"/>
            <a:r>
              <a:rPr lang="en-US" dirty="0"/>
              <a:t>Observe the pest's color and any distinctive markings like stripes, spots, or patterns. </a:t>
            </a:r>
          </a:p>
          <a:p>
            <a:r>
              <a:rPr lang="en-US" dirty="0"/>
              <a:t>Presence and type of wings and legs </a:t>
            </a:r>
          </a:p>
          <a:p>
            <a:pPr lvl="1"/>
            <a:r>
              <a:rPr lang="en-US" dirty="0"/>
              <a:t>How many wings and legs? What color are the wings? </a:t>
            </a:r>
          </a:p>
          <a:p>
            <a:r>
              <a:rPr lang="en-US" dirty="0"/>
              <a:t>The presence and type of antennae </a:t>
            </a:r>
          </a:p>
          <a:p>
            <a:r>
              <a:rPr lang="en-US" dirty="0"/>
              <a:t>Mouthparts and damage to plants caused </a:t>
            </a:r>
          </a:p>
          <a:p>
            <a:pPr lvl="1"/>
            <a:r>
              <a:rPr lang="en-US" dirty="0"/>
              <a:t>Different types of mouthparts (chewing, piercing-sucking, sponging, siphoning) can indicate the pest's feeding habits and help with identification. </a:t>
            </a:r>
          </a:p>
        </p:txBody>
      </p:sp>
      <p:pic>
        <p:nvPicPr>
          <p:cNvPr id="1026" name="Picture 2" descr="Identifying Garden Pests: How to Figure Out Who's Eating ...">
            <a:extLst>
              <a:ext uri="{FF2B5EF4-FFF2-40B4-BE49-F238E27FC236}">
                <a16:creationId xmlns:a16="http://schemas.microsoft.com/office/drawing/2014/main" id="{F6ABA531-8B20-25C3-3374-E54D5B159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12" y="460332"/>
            <a:ext cx="1986745" cy="198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191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1731717"/>
            <a:ext cx="9144000" cy="4194401"/>
            <a:chOff x="0" y="1486797"/>
            <a:chExt cx="9144000" cy="4404988"/>
          </a:xfrm>
        </p:grpSpPr>
        <p:pic>
          <p:nvPicPr>
            <p:cNvPr id="12" name="Picture 11" descr="middl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44789"/>
              <a:ext cx="9144000" cy="4037446"/>
            </a:xfrm>
            <a:prstGeom prst="rect">
              <a:avLst/>
            </a:prstGeom>
          </p:spPr>
        </p:pic>
        <p:pic>
          <p:nvPicPr>
            <p:cNvPr id="13" name="Picture 12" descr="main_botto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67667"/>
              <a:ext cx="9144000" cy="224118"/>
            </a:xfrm>
            <a:prstGeom prst="rect">
              <a:avLst/>
            </a:prstGeom>
          </p:spPr>
        </p:pic>
        <p:pic>
          <p:nvPicPr>
            <p:cNvPr id="14" name="Picture 13" descr="main_top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86797"/>
              <a:ext cx="9144000" cy="268941"/>
            </a:xfrm>
            <a:prstGeom prst="rect">
              <a:avLst/>
            </a:prstGeom>
          </p:spPr>
        </p:pic>
      </p:grpSp>
      <p:pic>
        <p:nvPicPr>
          <p:cNvPr id="15" name="Picture 14" descr="logocro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47287"/>
            <a:ext cx="9144000" cy="810714"/>
          </a:xfrm>
          <a:prstGeom prst="rect">
            <a:avLst/>
          </a:prstGeom>
          <a:ln w="38100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4679"/>
            <a:ext cx="8229600" cy="88295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entury Gothic" panose="020B0502020202020204" pitchFamily="34" charset="0"/>
                <a:cs typeface="WC ROUGHTRAD Bta"/>
              </a:rPr>
              <a:t>Anticipation Questions</a:t>
            </a:r>
            <a:endParaRPr lang="en-US" sz="3000" b="1" dirty="0">
              <a:solidFill>
                <a:srgbClr val="000000"/>
              </a:solidFill>
              <a:latin typeface="Century Gothic" panose="020B0502020202020204" pitchFamily="34" charset="0"/>
              <a:cs typeface="WC ROUGHTRAD Bta"/>
            </a:endParaRPr>
          </a:p>
        </p:txBody>
      </p:sp>
      <p:pic>
        <p:nvPicPr>
          <p:cNvPr id="17" name="Picture 16" descr="header_logo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0460E6-854F-44F8-8ABF-E950384B66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EFAAC0-9AB1-447A-84DF-7C2F5332E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77158"/>
            <a:ext cx="8077201" cy="388077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What is a wood-boring pest?</a:t>
            </a:r>
          </a:p>
          <a:p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What kind of initiatives do you know about forest health and pests?</a:t>
            </a:r>
          </a:p>
          <a:p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What kind of wood-boring pests would you suspect could impact Texas?</a:t>
            </a:r>
          </a:p>
        </p:txBody>
      </p:sp>
    </p:spTree>
    <p:extLst>
      <p:ext uri="{BB962C8B-B14F-4D97-AF65-F5344CB8AC3E}">
        <p14:creationId xmlns:p14="http://schemas.microsoft.com/office/powerpoint/2010/main" val="1366376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1132"/>
            <a:ext cx="8229600" cy="534677"/>
          </a:xfrm>
          <a:prstGeom prst="roundRect">
            <a:avLst/>
          </a:prstGeom>
          <a:solidFill>
            <a:srgbClr val="ECF1E7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WC ROUGHTRAD Bta"/>
              </a:rPr>
              <a:t>Lifecycle of Wood-boring and Bark Beetles</a:t>
            </a:r>
          </a:p>
        </p:txBody>
      </p:sp>
      <p:pic>
        <p:nvPicPr>
          <p:cNvPr id="17" name="Picture 16" descr="header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0460E6-854F-44F8-8ABF-E950384B66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pic>
        <p:nvPicPr>
          <p:cNvPr id="4" name="Picture 3" descr="Lifecycle of Ips grandicollis.&#10;Shows a typical bark beetle lifecycle.">
            <a:extLst>
              <a:ext uri="{FF2B5EF4-FFF2-40B4-BE49-F238E27FC236}">
                <a16:creationId xmlns:a16="http://schemas.microsoft.com/office/drawing/2014/main" id="{CE37C71C-260E-423E-BFE5-C374C4B6FB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31" r="1336"/>
          <a:stretch/>
        </p:blipFill>
        <p:spPr>
          <a:xfrm>
            <a:off x="457200" y="1359646"/>
            <a:ext cx="8229601" cy="531428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EFAAC0-9AB1-447A-84DF-7C2F5332E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19" y="5013939"/>
            <a:ext cx="4811486" cy="968829"/>
          </a:xfrm>
          <a:prstGeom prst="roundRect">
            <a:avLst/>
          </a:prstGeom>
          <a:solidFill>
            <a:srgbClr val="ECF1E7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Adults bore into trees to feed on the </a:t>
            </a:r>
            <a:r>
              <a:rPr lang="en-US" sz="21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phloem and xylem in the sapwood.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1979989-C106-4E7F-AE6B-D745E33477F6}"/>
              </a:ext>
            </a:extLst>
          </p:cNvPr>
          <p:cNvSpPr/>
          <p:nvPr/>
        </p:nvSpPr>
        <p:spPr>
          <a:xfrm>
            <a:off x="3189514" y="2005335"/>
            <a:ext cx="2347831" cy="117731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2CE2434-B356-4E3B-9740-EF87AF9700F3}"/>
              </a:ext>
            </a:extLst>
          </p:cNvPr>
          <p:cNvSpPr/>
          <p:nvPr/>
        </p:nvSpPr>
        <p:spPr>
          <a:xfrm>
            <a:off x="6285438" y="4215043"/>
            <a:ext cx="1354209" cy="134461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FFADFF-534B-4069-B83C-631B955ED7C1}"/>
              </a:ext>
            </a:extLst>
          </p:cNvPr>
          <p:cNvCxnSpPr>
            <a:cxnSpLocks/>
          </p:cNvCxnSpPr>
          <p:nvPr/>
        </p:nvCxnSpPr>
        <p:spPr>
          <a:xfrm>
            <a:off x="5225143" y="3182647"/>
            <a:ext cx="1545771" cy="1530867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5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1132"/>
            <a:ext cx="8229600" cy="534677"/>
          </a:xfrm>
          <a:prstGeom prst="roundRect">
            <a:avLst/>
          </a:prstGeom>
          <a:solidFill>
            <a:srgbClr val="ECF1E7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WC ROUGHTRAD Bta"/>
              </a:rPr>
              <a:t>Lifecycle of Wood-boring and Bark Beetles</a:t>
            </a:r>
          </a:p>
        </p:txBody>
      </p:sp>
      <p:pic>
        <p:nvPicPr>
          <p:cNvPr id="17" name="Picture 16" descr="header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0460E6-854F-44F8-8ABF-E950384B66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pic>
        <p:nvPicPr>
          <p:cNvPr id="4" name="Picture 3" descr="Lifecycle of Ips grandicollis.&#10;Shows a typical bark beetle lifecycle.">
            <a:extLst>
              <a:ext uri="{FF2B5EF4-FFF2-40B4-BE49-F238E27FC236}">
                <a16:creationId xmlns:a16="http://schemas.microsoft.com/office/drawing/2014/main" id="{CE37C71C-260E-423E-BFE5-C374C4B6FB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31" r="1336"/>
          <a:stretch/>
        </p:blipFill>
        <p:spPr>
          <a:xfrm>
            <a:off x="457199" y="1359646"/>
            <a:ext cx="8229601" cy="531428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EFAAC0-9AB1-447A-84DF-7C2F5332E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735" y="4349912"/>
            <a:ext cx="3845294" cy="1430402"/>
          </a:xfrm>
          <a:prstGeom prst="roundRect">
            <a:avLst/>
          </a:prstGeom>
          <a:solidFill>
            <a:srgbClr val="ECF1E7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Adults create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feeding galleries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 within the tree.</a:t>
            </a:r>
          </a:p>
          <a:p>
            <a:r>
              <a:rPr lang="en-US" sz="19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This is also how they can spread disease/fungus to trees.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1979989-C106-4E7F-AE6B-D745E33477F6}"/>
              </a:ext>
            </a:extLst>
          </p:cNvPr>
          <p:cNvSpPr/>
          <p:nvPr/>
        </p:nvSpPr>
        <p:spPr>
          <a:xfrm>
            <a:off x="3189514" y="2005335"/>
            <a:ext cx="2347831" cy="117731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2CE2434-B356-4E3B-9740-EF87AF9700F3}"/>
              </a:ext>
            </a:extLst>
          </p:cNvPr>
          <p:cNvSpPr/>
          <p:nvPr/>
        </p:nvSpPr>
        <p:spPr>
          <a:xfrm>
            <a:off x="6855564" y="1262988"/>
            <a:ext cx="2166258" cy="531428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1132"/>
            <a:ext cx="8229600" cy="534677"/>
          </a:xfrm>
          <a:prstGeom prst="roundRect">
            <a:avLst/>
          </a:prstGeom>
          <a:solidFill>
            <a:srgbClr val="ECF1E7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WC ROUGHTRAD Bta"/>
              </a:rPr>
              <a:t>Lifecycle of Wood-boring and Bark Beetles</a:t>
            </a:r>
          </a:p>
        </p:txBody>
      </p:sp>
      <p:pic>
        <p:nvPicPr>
          <p:cNvPr id="17" name="Picture 16" descr="header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0460E6-854F-44F8-8ABF-E950384B66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pic>
        <p:nvPicPr>
          <p:cNvPr id="4" name="Picture 3" descr="Lifecycle of Ips grandicollis.&#10;Shows a typical bark beetle lifecycle.">
            <a:extLst>
              <a:ext uri="{FF2B5EF4-FFF2-40B4-BE49-F238E27FC236}">
                <a16:creationId xmlns:a16="http://schemas.microsoft.com/office/drawing/2014/main" id="{CE37C71C-260E-423E-BFE5-C374C4B6FB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31" r="1336"/>
          <a:stretch/>
        </p:blipFill>
        <p:spPr>
          <a:xfrm>
            <a:off x="342712" y="1302262"/>
            <a:ext cx="8365860" cy="531428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1979989-C106-4E7F-AE6B-D745E33477F6}"/>
              </a:ext>
            </a:extLst>
          </p:cNvPr>
          <p:cNvSpPr/>
          <p:nvPr/>
        </p:nvSpPr>
        <p:spPr>
          <a:xfrm rot="20178090">
            <a:off x="420156" y="1199147"/>
            <a:ext cx="4055137" cy="516158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2CE2434-B356-4E3B-9740-EF87AF9700F3}"/>
              </a:ext>
            </a:extLst>
          </p:cNvPr>
          <p:cNvSpPr/>
          <p:nvPr/>
        </p:nvSpPr>
        <p:spPr>
          <a:xfrm>
            <a:off x="6974924" y="1302262"/>
            <a:ext cx="1848136" cy="531428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EFAAC0-9AB1-447A-84DF-7C2F5332E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0971" y="2890646"/>
            <a:ext cx="3190410" cy="1778581"/>
          </a:xfrm>
          <a:prstGeom prst="roundRect">
            <a:avLst/>
          </a:prstGeom>
          <a:solidFill>
            <a:srgbClr val="ECF1E7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Eggs and larvae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also in the galleries. Larvae become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pupae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then turn to adults.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Adults emerge from the tree and can find another host.</a:t>
            </a:r>
          </a:p>
        </p:txBody>
      </p:sp>
    </p:spTree>
    <p:extLst>
      <p:ext uri="{BB962C8B-B14F-4D97-AF65-F5344CB8AC3E}">
        <p14:creationId xmlns:p14="http://schemas.microsoft.com/office/powerpoint/2010/main" val="389501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835" y="615508"/>
            <a:ext cx="4926330" cy="534677"/>
          </a:xfrm>
          <a:prstGeom prst="roundRect">
            <a:avLst/>
          </a:prstGeom>
          <a:solidFill>
            <a:srgbClr val="ECF1E7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WC ROUGHTRAD Bta"/>
              </a:rPr>
              <a:t>Video Recap of Lifecycle</a:t>
            </a:r>
          </a:p>
        </p:txBody>
      </p:sp>
      <p:pic>
        <p:nvPicPr>
          <p:cNvPr id="17" name="Picture 16" descr="header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3939731" cy="5346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0460E6-854F-44F8-8ABF-E950384B66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45" y="106915"/>
            <a:ext cx="3484477" cy="30659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EFAAC0-9AB1-447A-84DF-7C2F5332E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260" y="1478113"/>
            <a:ext cx="7269480" cy="2060138"/>
          </a:xfrm>
          <a:prstGeom prst="roundRect">
            <a:avLst/>
          </a:prstGeom>
          <a:solidFill>
            <a:srgbClr val="ECF1E7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200" b="1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video from Salt Lake Tribune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shows symptoms of pine beetle infestation.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Note: Discusses </a:t>
            </a:r>
            <a:r>
              <a:rPr lang="en-US" sz="1600" b="1" u="sng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native bark beetles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that infest </a:t>
            </a:r>
            <a:r>
              <a:rPr lang="en-US" sz="1600" b="1" u="sng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damaged or stressed trees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200" b="1" dirty="0">
                <a:solidFill>
                  <a:schemeClr val="tx1"/>
                </a:solidFill>
                <a:latin typeface="Candara" panose="020E0502030303020204" pitchFamily="34" charset="0"/>
              </a:rPr>
              <a:t>Over the next slides think about…</a:t>
            </a:r>
          </a:p>
          <a:p>
            <a:pPr lvl="1">
              <a:spcBef>
                <a:spcPts val="600"/>
              </a:spcBef>
            </a:pPr>
            <a:r>
              <a:rPr 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 What is the difference about Invasive Bark Beetles</a:t>
            </a:r>
            <a:r>
              <a:rPr lang="en-US" sz="1800" b="1" dirty="0">
                <a:solidFill>
                  <a:schemeClr val="tx1"/>
                </a:solidFill>
                <a:latin typeface="Candara" panose="020E0502030303020204" pitchFamily="34" charset="0"/>
              </a:rPr>
              <a:t>?</a:t>
            </a:r>
          </a:p>
        </p:txBody>
      </p:sp>
      <p:pic>
        <p:nvPicPr>
          <p:cNvPr id="9" name="Picture 8" descr="Feeding galleries typical of many bark beetles in family Scolytidae&#10;Robert Dzwonkowski, Bugwood.org &#10;">
            <a:extLst>
              <a:ext uri="{FF2B5EF4-FFF2-40B4-BE49-F238E27FC236}">
                <a16:creationId xmlns:a16="http://schemas.microsoft.com/office/drawing/2014/main" id="{21B91D00-BF86-4528-A0FA-4E33EB54D2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92" y="3897629"/>
            <a:ext cx="1913878" cy="27473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Insect feeding galleries under the bark&#10;Beat Forster, Swiss Federal Institute for Forest, Snow and Landscape Research, Bugwood.org &#10;">
            <a:extLst>
              <a:ext uri="{FF2B5EF4-FFF2-40B4-BE49-F238E27FC236}">
                <a16:creationId xmlns:a16="http://schemas.microsoft.com/office/drawing/2014/main" id="{50A8F374-ACF2-48C3-ACF3-ED41B2DED7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43" t="12222" r="2380"/>
          <a:stretch/>
        </p:blipFill>
        <p:spPr>
          <a:xfrm>
            <a:off x="7108456" y="3859833"/>
            <a:ext cx="1913878" cy="27851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Larvae feeding and boring galleries in the tree.">
            <a:extLst>
              <a:ext uri="{FF2B5EF4-FFF2-40B4-BE49-F238E27FC236}">
                <a16:creationId xmlns:a16="http://schemas.microsoft.com/office/drawing/2014/main" id="{CA0199CC-FDE1-4071-9461-957F867DFA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176" t="19683"/>
          <a:stretch/>
        </p:blipFill>
        <p:spPr>
          <a:xfrm>
            <a:off x="5246817" y="4234587"/>
            <a:ext cx="1736561" cy="24104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D-shaped exit holes that are formed by Buprestidae beetles. &#10;Joseph O’Brien USDA Forest Service, Bugwood.org &#10;">
            <a:extLst>
              <a:ext uri="{FF2B5EF4-FFF2-40B4-BE49-F238E27FC236}">
                <a16:creationId xmlns:a16="http://schemas.microsoft.com/office/drawing/2014/main" id="{1FF4EC44-80D3-4E41-8134-0D88AB4BCF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494" t="28552"/>
          <a:stretch/>
        </p:blipFill>
        <p:spPr>
          <a:xfrm>
            <a:off x="2131048" y="4629348"/>
            <a:ext cx="2990691" cy="20156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301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42500</TotalTime>
  <Words>4190</Words>
  <Application>Microsoft Macintosh PowerPoint</Application>
  <PresentationFormat>On-screen Show (4:3)</PresentationFormat>
  <Paragraphs>403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Candara</vt:lpstr>
      <vt:lpstr>Century Gothic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Pest ID Characteristics</vt:lpstr>
      <vt:lpstr>Anticipation Questions</vt:lpstr>
      <vt:lpstr>Lifecycle of Wood-boring and Bark Beetles</vt:lpstr>
      <vt:lpstr>Lifecycle of Wood-boring and Bark Beetles</vt:lpstr>
      <vt:lpstr>Lifecycle of Wood-boring and Bark Beetles</vt:lpstr>
      <vt:lpstr>Video Recap of Lifecycle</vt:lpstr>
      <vt:lpstr>PPA Priority Pests: Forest Health Threats</vt:lpstr>
      <vt:lpstr>Agrilus biguttatus Oak Splendour Beetle </vt:lpstr>
      <vt:lpstr>Agrilus biguttatus Oak Splendour Beetle </vt:lpstr>
      <vt:lpstr>Your Turn! </vt:lpstr>
      <vt:lpstr>Hylobius abeitus Large Pine Weevil</vt:lpstr>
      <vt:lpstr>Hylobius abeitus Large Pine Weevil</vt:lpstr>
      <vt:lpstr>Ips sexdentatus Six-toothed Pine Engraver</vt:lpstr>
      <vt:lpstr>Ips sexdentatus Six-toothed Pine Engraver</vt:lpstr>
      <vt:lpstr>Megaplatypus mutatus</vt:lpstr>
      <vt:lpstr>Megaplatypus mutatus</vt:lpstr>
      <vt:lpstr>Platypus quercivorus Oak Ambrosia Beetle </vt:lpstr>
      <vt:lpstr>Platypus quercivorus Oak Ambrosia Beetle </vt:lpstr>
      <vt:lpstr>Invasive Forest Pests present in Texas </vt:lpstr>
      <vt:lpstr>Invasive Forest Pests present in Texas </vt:lpstr>
      <vt:lpstr>Invasive Forest Pests present in Texas </vt:lpstr>
      <vt:lpstr>Invasive Forest Pests present in Texas </vt:lpstr>
      <vt:lpstr>Initiatives on Wood Pests</vt:lpstr>
      <vt:lpstr>Initiative Examples</vt:lpstr>
      <vt:lpstr>Initiative Examples</vt:lpstr>
      <vt:lpstr>Initiative Examples</vt:lpstr>
      <vt:lpstr>Initiatives on Wood Pests</vt:lpstr>
      <vt:lpstr>PowerPoint Presentation</vt:lpstr>
    </vt:vector>
  </TitlesOfParts>
  <Company>The Univeristy of Texas at 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Bush</dc:creator>
  <cp:lastModifiedBy>Kleiner, Kylee</cp:lastModifiedBy>
  <cp:revision>1349</cp:revision>
  <cp:lastPrinted>2021-12-14T20:22:25Z</cp:lastPrinted>
  <dcterms:created xsi:type="dcterms:W3CDTF">2013-11-13T21:27:55Z</dcterms:created>
  <dcterms:modified xsi:type="dcterms:W3CDTF">2025-08-15T22:26:05Z</dcterms:modified>
</cp:coreProperties>
</file>